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87" r:id="rId3"/>
    <p:sldId id="787" r:id="rId4"/>
    <p:sldId id="442" r:id="rId5"/>
    <p:sldId id="443" r:id="rId6"/>
    <p:sldId id="444" r:id="rId7"/>
    <p:sldId id="446" r:id="rId8"/>
    <p:sldId id="447" r:id="rId9"/>
    <p:sldId id="449" r:id="rId10"/>
    <p:sldId id="450" r:id="rId11"/>
    <p:sldId id="451" r:id="rId12"/>
    <p:sldId id="452" r:id="rId13"/>
    <p:sldId id="453" r:id="rId14"/>
    <p:sldId id="454" r:id="rId15"/>
    <p:sldId id="327" r:id="rId16"/>
    <p:sldId id="455" r:id="rId17"/>
    <p:sldId id="456" r:id="rId18"/>
    <p:sldId id="457" r:id="rId19"/>
    <p:sldId id="460" r:id="rId20"/>
    <p:sldId id="788" r:id="rId21"/>
    <p:sldId id="461" r:id="rId22"/>
    <p:sldId id="462" r:id="rId23"/>
    <p:sldId id="463" r:id="rId24"/>
    <p:sldId id="464" r:id="rId25"/>
    <p:sldId id="343" r:id="rId26"/>
    <p:sldId id="465" r:id="rId27"/>
    <p:sldId id="466" r:id="rId28"/>
    <p:sldId id="789" r:id="rId29"/>
    <p:sldId id="341" r:id="rId30"/>
    <p:sldId id="790" r:id="rId31"/>
    <p:sldId id="467" r:id="rId32"/>
    <p:sldId id="345" r:id="rId33"/>
    <p:sldId id="791" r:id="rId34"/>
    <p:sldId id="468" r:id="rId35"/>
    <p:sldId id="469" r:id="rId36"/>
    <p:sldId id="470" r:id="rId37"/>
    <p:sldId id="471" r:id="rId38"/>
    <p:sldId id="353" r:id="rId39"/>
    <p:sldId id="472" r:id="rId40"/>
    <p:sldId id="492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1014" r:id="rId53"/>
    <p:sldId id="1017" r:id="rId54"/>
    <p:sldId id="1018" r:id="rId55"/>
    <p:sldId id="1019" r:id="rId56"/>
    <p:sldId id="1020" r:id="rId57"/>
    <p:sldId id="485" r:id="rId58"/>
    <p:sldId id="779" r:id="rId59"/>
    <p:sldId id="780" r:id="rId60"/>
    <p:sldId id="781" r:id="rId61"/>
    <p:sldId id="340" r:id="rId62"/>
    <p:sldId id="782" r:id="rId63"/>
    <p:sldId id="783" r:id="rId64"/>
    <p:sldId id="784" r:id="rId65"/>
    <p:sldId id="785" r:id="rId66"/>
    <p:sldId id="786" r:id="rId67"/>
    <p:sldId id="486" r:id="rId68"/>
    <p:sldId id="795" r:id="rId69"/>
    <p:sldId id="794" r:id="rId70"/>
    <p:sldId id="487" r:id="rId71"/>
    <p:sldId id="792" r:id="rId72"/>
    <p:sldId id="793" r:id="rId73"/>
  </p:sldIdLst>
  <p:sldSz cx="12192000" cy="6858000"/>
  <p:notesSz cx="6858000" cy="9144000"/>
  <p:embeddedFontLst>
    <p:embeddedFont>
      <p:font typeface="Bangers" pitchFamily="2" charset="77"/>
      <p:regular r:id="rId75"/>
    </p:embeddedFont>
    <p:embeddedFont>
      <p:font typeface="Barmeno Std Regular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Nunito Sans" pitchFamily="2" charset="77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" id="{85F900E2-58A5-4B43-BAB0-F2B409DF5F8D}">
          <p14:sldIdLst>
            <p14:sldId id="256"/>
          </p14:sldIdLst>
        </p14:section>
        <p14:section name="Connection" id="{B66BA68E-29A6-A140-88E2-B7AC4A48B1AD}">
          <p14:sldIdLst>
            <p14:sldId id="287"/>
          </p14:sldIdLst>
        </p14:section>
        <p14:section name="Concepts" id="{F19629B2-EFC7-ED4B-BB4E-50197EBDD331}">
          <p14:sldIdLst>
            <p14:sldId id="787"/>
            <p14:sldId id="442"/>
            <p14:sldId id="443"/>
            <p14:sldId id="444"/>
            <p14:sldId id="446"/>
            <p14:sldId id="447"/>
            <p14:sldId id="449"/>
          </p14:sldIdLst>
        </p14:section>
        <p14:section name="Concepts - Naming" id="{0563252F-6FD7-CA4A-998E-864A0AF7B479}">
          <p14:sldIdLst>
            <p14:sldId id="450"/>
            <p14:sldId id="451"/>
            <p14:sldId id="452"/>
            <p14:sldId id="453"/>
            <p14:sldId id="454"/>
            <p14:sldId id="327"/>
            <p14:sldId id="455"/>
            <p14:sldId id="456"/>
            <p14:sldId id="457"/>
          </p14:sldIdLst>
        </p14:section>
        <p14:section name="Concepts - Comments" id="{7D9BE8EF-808B-9A4E-8F08-68DA1CC3DBFF}">
          <p14:sldIdLst>
            <p14:sldId id="460"/>
            <p14:sldId id="788"/>
            <p14:sldId id="461"/>
            <p14:sldId id="462"/>
            <p14:sldId id="463"/>
            <p14:sldId id="464"/>
            <p14:sldId id="343"/>
            <p14:sldId id="465"/>
            <p14:sldId id="466"/>
            <p14:sldId id="789"/>
            <p14:sldId id="341"/>
            <p14:sldId id="790"/>
          </p14:sldIdLst>
        </p14:section>
        <p14:section name="Concepts - Formatting" id="{1BCFE182-05D0-6145-AD08-645EB6FA1D98}">
          <p14:sldIdLst>
            <p14:sldId id="467"/>
            <p14:sldId id="345"/>
            <p14:sldId id="791"/>
            <p14:sldId id="468"/>
            <p14:sldId id="469"/>
            <p14:sldId id="470"/>
            <p14:sldId id="471"/>
            <p14:sldId id="353"/>
            <p14:sldId id="472"/>
          </p14:sldIdLst>
        </p14:section>
        <p14:section name="Concepts - Functions" id="{CF505B90-F3AE-BE41-881E-9D9D007A5A33}">
          <p14:sldIdLst>
            <p14:sldId id="492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Streams" id="{F998F663-65AF-4C46-AFA7-2A83746034F6}">
          <p14:sldIdLst>
            <p14:sldId id="1014"/>
            <p14:sldId id="1017"/>
            <p14:sldId id="1018"/>
            <p14:sldId id="1019"/>
            <p14:sldId id="1020"/>
            <p14:sldId id="485"/>
          </p14:sldIdLst>
        </p14:section>
        <p14:section name="Concrete Practice" id="{0A3D3058-4D39-2247-B848-19BA102B7FFE}">
          <p14:sldIdLst>
            <p14:sldId id="779"/>
            <p14:sldId id="780"/>
            <p14:sldId id="781"/>
            <p14:sldId id="340"/>
            <p14:sldId id="782"/>
            <p14:sldId id="783"/>
            <p14:sldId id="784"/>
            <p14:sldId id="785"/>
            <p14:sldId id="786"/>
          </p14:sldIdLst>
        </p14:section>
        <p14:section name="Conclusion" id="{EFFB942C-94EA-6E40-9A23-5D4F95BFE189}">
          <p14:sldIdLst>
            <p14:sldId id="486"/>
            <p14:sldId id="795"/>
            <p14:sldId id="794"/>
            <p14:sldId id="487"/>
            <p14:sldId id="792"/>
            <p14:sldId id="7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0" roundtripDataSignature="AMtx7mi66raeZFmtq8jL8Ck63AlRyG3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1DE"/>
    <a:srgbClr val="EE1A23"/>
    <a:srgbClr val="FFFFFF"/>
    <a:srgbClr val="6F2E8A"/>
    <a:srgbClr val="692B84"/>
    <a:srgbClr val="1CB80E"/>
    <a:srgbClr val="212121"/>
    <a:srgbClr val="A8526F"/>
    <a:srgbClr val="75394D"/>
    <a:srgbClr val="D3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F1816A-D66E-4A40-AB6D-DB62FE46CAF9}" v="1" dt="2022-09-12T19:19:25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/>
    <p:restoredTop sz="54700"/>
  </p:normalViewPr>
  <p:slideViewPr>
    <p:cSldViewPr snapToGrid="0">
      <p:cViewPr varScale="1">
        <p:scale>
          <a:sx n="43" d="100"/>
          <a:sy n="43" d="100"/>
        </p:scale>
        <p:origin x="1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110" Type="http://customschemas.google.com/relationships/presentationmetadata" Target="meta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an Thirion" userId="5bcfa94ed0e6ea65" providerId="LiveId" clId="{92F1816A-D66E-4A40-AB6D-DB62FE46CAF9}"/>
    <pc:docChg chg="addSld modSld">
      <pc:chgData name="Yoan Thirion" userId="5bcfa94ed0e6ea65" providerId="LiveId" clId="{92F1816A-D66E-4A40-AB6D-DB62FE46CAF9}" dt="2022-09-12T19:19:25.494" v="0"/>
      <pc:docMkLst>
        <pc:docMk/>
      </pc:docMkLst>
      <pc:sldChg chg="add">
        <pc:chgData name="Yoan Thirion" userId="5bcfa94ed0e6ea65" providerId="LiveId" clId="{92F1816A-D66E-4A40-AB6D-DB62FE46CAF9}" dt="2022-09-12T19:19:25.494" v="0"/>
        <pc:sldMkLst>
          <pc:docMk/>
          <pc:sldMk cId="916012688" sldId="1014"/>
        </pc:sldMkLst>
      </pc:sldChg>
      <pc:sldChg chg="add">
        <pc:chgData name="Yoan Thirion" userId="5bcfa94ed0e6ea65" providerId="LiveId" clId="{92F1816A-D66E-4A40-AB6D-DB62FE46CAF9}" dt="2022-09-12T19:19:25.494" v="0"/>
        <pc:sldMkLst>
          <pc:docMk/>
          <pc:sldMk cId="2188736379" sldId="1017"/>
        </pc:sldMkLst>
      </pc:sldChg>
      <pc:sldChg chg="add">
        <pc:chgData name="Yoan Thirion" userId="5bcfa94ed0e6ea65" providerId="LiveId" clId="{92F1816A-D66E-4A40-AB6D-DB62FE46CAF9}" dt="2022-09-12T19:19:25.494" v="0"/>
        <pc:sldMkLst>
          <pc:docMk/>
          <pc:sldMk cId="3331525456" sldId="1018"/>
        </pc:sldMkLst>
      </pc:sldChg>
      <pc:sldChg chg="add">
        <pc:chgData name="Yoan Thirion" userId="5bcfa94ed0e6ea65" providerId="LiveId" clId="{92F1816A-D66E-4A40-AB6D-DB62FE46CAF9}" dt="2022-09-12T19:19:25.494" v="0"/>
        <pc:sldMkLst>
          <pc:docMk/>
          <pc:sldMk cId="1242589297" sldId="1019"/>
        </pc:sldMkLst>
      </pc:sldChg>
      <pc:sldChg chg="add">
        <pc:chgData name="Yoan Thirion" userId="5bcfa94ed0e6ea65" providerId="LiveId" clId="{92F1816A-D66E-4A40-AB6D-DB62FE46CAF9}" dt="2022-09-12T19:19:25.494" v="0"/>
        <pc:sldMkLst>
          <pc:docMk/>
          <pc:sldMk cId="3536354703" sldId="1020"/>
        </pc:sldMkLst>
      </pc:sldChg>
    </pc:docChg>
  </pc:docChgLst>
  <pc:docChgLst>
    <pc:chgData name="Yoan Thirion" userId="5bcfa94ed0e6ea65" providerId="LiveId" clId="{1F3A0B6C-93EA-5448-B423-D79591A9E8EB}"/>
    <pc:docChg chg="undo custSel addSld modSld modSection">
      <pc:chgData name="Yoan Thirion" userId="5bcfa94ed0e6ea65" providerId="LiveId" clId="{1F3A0B6C-93EA-5448-B423-D79591A9E8EB}" dt="2020-11-06T07:59:25.708" v="455"/>
      <pc:docMkLst>
        <pc:docMk/>
      </pc:docMkLst>
      <pc:sldChg chg="modAnim">
        <pc:chgData name="Yoan Thirion" userId="5bcfa94ed0e6ea65" providerId="LiveId" clId="{1F3A0B6C-93EA-5448-B423-D79591A9E8EB}" dt="2020-11-06T07:56:54.546" v="452"/>
        <pc:sldMkLst>
          <pc:docMk/>
          <pc:sldMk cId="1458623774" sldId="452"/>
        </pc:sldMkLst>
      </pc:sldChg>
      <pc:sldChg chg="modAnim">
        <pc:chgData name="Yoan Thirion" userId="5bcfa94ed0e6ea65" providerId="LiveId" clId="{1F3A0B6C-93EA-5448-B423-D79591A9E8EB}" dt="2020-11-06T07:57:51.861" v="453"/>
        <pc:sldMkLst>
          <pc:docMk/>
          <pc:sldMk cId="1910240069" sldId="463"/>
        </pc:sldMkLst>
      </pc:sldChg>
      <pc:sldChg chg="modAnim">
        <pc:chgData name="Yoan Thirion" userId="5bcfa94ed0e6ea65" providerId="LiveId" clId="{1F3A0B6C-93EA-5448-B423-D79591A9E8EB}" dt="2020-11-06T07:59:25.708" v="455"/>
        <pc:sldMkLst>
          <pc:docMk/>
          <pc:sldMk cId="3916389324" sldId="475"/>
        </pc:sldMkLst>
      </pc:sldChg>
      <pc:sldChg chg="addSp delSp modSp mod modClrScheme chgLayout">
        <pc:chgData name="Yoan Thirion" userId="5bcfa94ed0e6ea65" providerId="LiveId" clId="{1F3A0B6C-93EA-5448-B423-D79591A9E8EB}" dt="2020-10-21T09:29:24.515" v="80" actId="1076"/>
        <pc:sldMkLst>
          <pc:docMk/>
          <pc:sldMk cId="2354049509" sldId="486"/>
        </pc:sldMkLst>
        <pc:spChg chg="add del mod ord">
          <ac:chgData name="Yoan Thirion" userId="5bcfa94ed0e6ea65" providerId="LiveId" clId="{1F3A0B6C-93EA-5448-B423-D79591A9E8EB}" dt="2020-10-21T09:26:24.029" v="8" actId="700"/>
          <ac:spMkLst>
            <pc:docMk/>
            <pc:sldMk cId="2354049509" sldId="486"/>
            <ac:spMk id="2" creationId="{FBEFE57D-7095-514B-A4C2-4A6759C6413A}"/>
          </ac:spMkLst>
        </pc:spChg>
        <pc:spChg chg="mod ord">
          <ac:chgData name="Yoan Thirion" userId="5bcfa94ed0e6ea65" providerId="LiveId" clId="{1F3A0B6C-93EA-5448-B423-D79591A9E8EB}" dt="2020-10-21T09:29:20.190" v="78" actId="404"/>
          <ac:spMkLst>
            <pc:docMk/>
            <pc:sldMk cId="2354049509" sldId="486"/>
            <ac:spMk id="7" creationId="{154DC571-B8BD-404F-BE56-D4F42569BC57}"/>
          </ac:spMkLst>
        </pc:spChg>
        <pc:picChg chg="add mod">
          <ac:chgData name="Yoan Thirion" userId="5bcfa94ed0e6ea65" providerId="LiveId" clId="{1F3A0B6C-93EA-5448-B423-D79591A9E8EB}" dt="2020-10-21T09:29:24.515" v="80" actId="1076"/>
          <ac:picMkLst>
            <pc:docMk/>
            <pc:sldMk cId="2354049509" sldId="486"/>
            <ac:picMk id="1026" creationId="{AE700378-DF27-D44C-8F60-9A70EC5E8313}"/>
          </ac:picMkLst>
        </pc:picChg>
      </pc:sldChg>
      <pc:sldChg chg="modNotesTx">
        <pc:chgData name="Yoan Thirion" userId="5bcfa94ed0e6ea65" providerId="LiveId" clId="{1F3A0B6C-93EA-5448-B423-D79591A9E8EB}" dt="2020-10-23T15:40:05.415" v="385" actId="20577"/>
        <pc:sldMkLst>
          <pc:docMk/>
          <pc:sldMk cId="1120898883" sldId="781"/>
        </pc:sldMkLst>
      </pc:sldChg>
      <pc:sldChg chg="modNotesTx">
        <pc:chgData name="Yoan Thirion" userId="5bcfa94ed0e6ea65" providerId="LiveId" clId="{1F3A0B6C-93EA-5448-B423-D79591A9E8EB}" dt="2020-10-23T15:41:18.064" v="447" actId="20577"/>
        <pc:sldMkLst>
          <pc:docMk/>
          <pc:sldMk cId="487238233" sldId="782"/>
        </pc:sldMkLst>
      </pc:sldChg>
      <pc:sldChg chg="modNotesTx">
        <pc:chgData name="Yoan Thirion" userId="5bcfa94ed0e6ea65" providerId="LiveId" clId="{1F3A0B6C-93EA-5448-B423-D79591A9E8EB}" dt="2020-10-26T07:58:19.947" v="449" actId="12"/>
        <pc:sldMkLst>
          <pc:docMk/>
          <pc:sldMk cId="3807966537" sldId="783"/>
        </pc:sldMkLst>
      </pc:sldChg>
      <pc:sldChg chg="add">
        <pc:chgData name="Yoan Thirion" userId="5bcfa94ed0e6ea65" providerId="LiveId" clId="{1F3A0B6C-93EA-5448-B423-D79591A9E8EB}" dt="2020-10-21T09:26:01.988" v="0" actId="2890"/>
        <pc:sldMkLst>
          <pc:docMk/>
          <pc:sldMk cId="3844719543" sldId="794"/>
        </pc:sldMkLst>
      </pc:sldChg>
      <pc:sldChg chg="addSp delSp modSp add mod modClrScheme chgLayout">
        <pc:chgData name="Yoan Thirion" userId="5bcfa94ed0e6ea65" providerId="LiveId" clId="{1F3A0B6C-93EA-5448-B423-D79591A9E8EB}" dt="2020-10-21T09:39:25.226" v="327" actId="1076"/>
        <pc:sldMkLst>
          <pc:docMk/>
          <pc:sldMk cId="1979316968" sldId="795"/>
        </pc:sldMkLst>
        <pc:spChg chg="add del mod ord">
          <ac:chgData name="Yoan Thirion" userId="5bcfa94ed0e6ea65" providerId="LiveId" clId="{1F3A0B6C-93EA-5448-B423-D79591A9E8EB}" dt="2020-10-21T09:30:54.822" v="130" actId="478"/>
          <ac:spMkLst>
            <pc:docMk/>
            <pc:sldMk cId="1979316968" sldId="795"/>
            <ac:spMk id="2" creationId="{A8AD8DA1-3A13-6147-B1EB-F515AD93AF36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3" creationId="{555AD3F0-6926-124C-B46B-00D51FBA4152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4" creationId="{5352E67C-3742-2646-A4F2-0647DCCD59B3}"/>
          </ac:spMkLst>
        </pc:spChg>
        <pc:spChg chg="add del mod">
          <ac:chgData name="Yoan Thirion" userId="5bcfa94ed0e6ea65" providerId="LiveId" clId="{1F3A0B6C-93EA-5448-B423-D79591A9E8EB}" dt="2020-10-21T09:30:56.455" v="131" actId="478"/>
          <ac:spMkLst>
            <pc:docMk/>
            <pc:sldMk cId="1979316968" sldId="795"/>
            <ac:spMk id="6" creationId="{BCDD8A9C-7EB8-1445-AE94-EEB75E15EEA0}"/>
          </ac:spMkLst>
        </pc:spChg>
        <pc:spChg chg="mod ord">
          <ac:chgData name="Yoan Thirion" userId="5bcfa94ed0e6ea65" providerId="LiveId" clId="{1F3A0B6C-93EA-5448-B423-D79591A9E8EB}" dt="2020-10-21T09:38:35.863" v="306" actId="1035"/>
          <ac:spMkLst>
            <pc:docMk/>
            <pc:sldMk cId="1979316968" sldId="795"/>
            <ac:spMk id="7" creationId="{154DC571-B8BD-404F-BE56-D4F42569BC57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8" creationId="{EA69AB8A-5A80-A141-A6EC-70EA9C6EC83E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9" creationId="{DBF8AD7F-3D60-A24F-879D-66070F6EAFD6}"/>
          </ac:spMkLst>
        </pc:spChg>
        <pc:spChg chg="add del mod">
          <ac:chgData name="Yoan Thirion" userId="5bcfa94ed0e6ea65" providerId="LiveId" clId="{1F3A0B6C-93EA-5448-B423-D79591A9E8EB}" dt="2020-10-21T09:33:28.390" v="168" actId="478"/>
          <ac:spMkLst>
            <pc:docMk/>
            <pc:sldMk cId="1979316968" sldId="795"/>
            <ac:spMk id="10" creationId="{D7D65856-0AFC-344A-9ABA-1C4DFDF7CDF9}"/>
          </ac:spMkLst>
        </pc:spChg>
        <pc:spChg chg="add del mod">
          <ac:chgData name="Yoan Thirion" userId="5bcfa94ed0e6ea65" providerId="LiveId" clId="{1F3A0B6C-93EA-5448-B423-D79591A9E8EB}" dt="2020-10-21T09:36:45.838" v="220" actId="478"/>
          <ac:spMkLst>
            <pc:docMk/>
            <pc:sldMk cId="1979316968" sldId="795"/>
            <ac:spMk id="11" creationId="{B71E77C3-695B-074C-AD4D-765584C979B5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12" creationId="{04C62C0B-6615-4E4E-80F6-139D49E412C5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13" creationId="{80585A72-5D64-8546-A23E-E8827936A138}"/>
          </ac:spMkLst>
        </pc:spChg>
        <pc:spChg chg="add del mod">
          <ac:chgData name="Yoan Thirion" userId="5bcfa94ed0e6ea65" providerId="LiveId" clId="{1F3A0B6C-93EA-5448-B423-D79591A9E8EB}" dt="2020-10-21T09:37:00.395" v="253"/>
          <ac:spMkLst>
            <pc:docMk/>
            <pc:sldMk cId="1979316968" sldId="795"/>
            <ac:spMk id="14" creationId="{B7FE3D20-6588-AB44-BDCE-11AE9801CAB5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15" creationId="{12B5F9D4-F919-1F49-8463-43C10B8CA38B}"/>
          </ac:spMkLst>
        </pc:spChg>
        <pc:spChg chg="add mod">
          <ac:chgData name="Yoan Thirion" userId="5bcfa94ed0e6ea65" providerId="LiveId" clId="{1F3A0B6C-93EA-5448-B423-D79591A9E8EB}" dt="2020-10-21T09:39:20.687" v="326" actId="1036"/>
          <ac:spMkLst>
            <pc:docMk/>
            <pc:sldMk cId="1979316968" sldId="795"/>
            <ac:spMk id="16" creationId="{989B6435-228E-3643-85A6-9FB341B90651}"/>
          </ac:spMkLst>
        </pc:spChg>
        <pc:spChg chg="add del mod ord">
          <ac:chgData name="Yoan Thirion" userId="5bcfa94ed0e6ea65" providerId="LiveId" clId="{1F3A0B6C-93EA-5448-B423-D79591A9E8EB}" dt="2020-10-21T09:37:56.803" v="267" actId="478"/>
          <ac:spMkLst>
            <pc:docMk/>
            <pc:sldMk cId="1979316968" sldId="795"/>
            <ac:spMk id="17" creationId="{F580BC2C-ACE9-D74A-9435-0D4520386AA1}"/>
          </ac:spMkLst>
        </pc:spChg>
        <pc:picChg chg="add mod">
          <ac:chgData name="Yoan Thirion" userId="5bcfa94ed0e6ea65" providerId="LiveId" clId="{1F3A0B6C-93EA-5448-B423-D79591A9E8EB}" dt="2020-10-21T09:39:25.226" v="327" actId="1076"/>
          <ac:picMkLst>
            <pc:docMk/>
            <pc:sldMk cId="1979316968" sldId="795"/>
            <ac:picMk id="2050" creationId="{334EC650-822C-094B-9B39-39ADED4DC27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332B29"/>
            </a:solidFill>
            <a:ln w="19050">
              <a:solidFill>
                <a:srgbClr val="4C91DE"/>
              </a:solidFill>
            </a:ln>
            <a:effectLst/>
          </c:spPr>
          <c:dPt>
            <c:idx val="0"/>
            <c:bubble3D val="0"/>
            <c:spPr>
              <a:solidFill>
                <a:srgbClr val="4C91DE"/>
              </a:solidFill>
              <a:ln w="19050">
                <a:solidFill>
                  <a:srgbClr val="4C91D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F33-4A38-8D87-0FD7FBA5138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rgbClr val="4C91D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33-4A38-8D87-0FD7FBA51382}"/>
              </c:ext>
            </c:extLst>
          </c:dPt>
          <c:dLbls>
            <c:dLbl>
              <c:idx val="0"/>
              <c:layout>
                <c:manualLayout>
                  <c:x val="-6.6444459069765191E-2"/>
                  <c:y val="-0.24513588324701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Bangers" pitchFamily="2" charset="77"/>
                        <a:ea typeface="+mn-ea"/>
                        <a:cs typeface="+mn-cs"/>
                      </a:defRPr>
                    </a:pPr>
                    <a:fld id="{8591649F-54F2-4D18-957D-04BF4C145C64}" type="CATEGORYNAME">
                      <a:rPr lang="en-US">
                        <a:solidFill>
                          <a:schemeClr val="bg1"/>
                        </a:solidFill>
                        <a:latin typeface="Bangers" pitchFamily="2" charset="77"/>
                      </a:rPr>
                      <a:pPr>
                        <a:defRPr>
                          <a:solidFill>
                            <a:schemeClr val="bg1"/>
                          </a:solidFill>
                          <a:latin typeface="Bangers" pitchFamily="2" charset="77"/>
                        </a:defRPr>
                      </a:pPr>
                      <a:t>[CATEGORY NAME]</a:t>
                    </a:fld>
                    <a:endParaRPr lang="en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Bangers" pitchFamily="2" charset="77"/>
                      <a:ea typeface="+mn-ea"/>
                      <a:cs typeface="+mn-cs"/>
                    </a:defRPr>
                  </a:pPr>
                  <a:endParaRPr lang="en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F33-4A38-8D87-0FD7FBA51382}"/>
                </c:ext>
              </c:extLst>
            </c:dLbl>
            <c:dLbl>
              <c:idx val="1"/>
              <c:layout>
                <c:manualLayout>
                  <c:x val="5.0489106282876783E-2"/>
                  <c:y val="0.13865569310265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332B29"/>
                        </a:solidFill>
                        <a:latin typeface="Bangers" pitchFamily="2" charset="77"/>
                        <a:ea typeface="+mn-ea"/>
                        <a:cs typeface="+mn-cs"/>
                      </a:defRPr>
                    </a:pPr>
                    <a:fld id="{2D5E433B-6C57-274A-8216-CC7F70E620E0}" type="CATEGORYNAME">
                      <a:rPr lang="en-US">
                        <a:solidFill>
                          <a:srgbClr val="4C91DE"/>
                        </a:solidFill>
                        <a:latin typeface="Bangers" pitchFamily="2" charset="77"/>
                      </a:rPr>
                      <a:pPr>
                        <a:defRPr>
                          <a:solidFill>
                            <a:srgbClr val="332B29"/>
                          </a:solidFill>
                          <a:latin typeface="Bangers" pitchFamily="2" charset="77"/>
                        </a:defRPr>
                      </a:pPr>
                      <a:t>[CATEGORY NAME]</a:t>
                    </a:fld>
                    <a:endParaRPr lang="en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332B29"/>
                      </a:solidFill>
                      <a:latin typeface="Bangers" pitchFamily="2" charset="77"/>
                      <a:ea typeface="+mn-ea"/>
                      <a:cs typeface="+mn-cs"/>
                    </a:defRPr>
                  </a:pPr>
                  <a:endParaRPr lang="en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F33-4A38-8D87-0FD7FBA513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Bangers" pitchFamily="2" charset="77"/>
                    <a:ea typeface="+mn-ea"/>
                    <a:cs typeface="+mn-cs"/>
                  </a:defRPr>
                </a:pPr>
                <a:endParaRPr lang="en-FR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Reading</c:v>
                </c:pt>
                <c:pt idx="1">
                  <c:v>Writing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3-4A38-8D87-0FD7FBA51382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15722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Encoding type or scope information into names simply adds to the </a:t>
            </a:r>
            <a:r>
              <a:rPr lang="en-US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burden of deciphering</a:t>
            </a: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Hungarian Notation (HN) adds nothing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objects are strongly typed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your IDEs will help you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your compiler too (in case of type changes)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Member prefixes are not needed any more : your IDE should distinguish member variables by their </a:t>
            </a:r>
            <a:r>
              <a:rPr lang="en-US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colours</a:t>
            </a: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  <a:endParaRPr lang="fr-BE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761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639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56926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373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Programmers should speak the language of domain experts to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avoid miscommunication, delays, and errors </a:t>
            </a: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  <a:sym typeface="Wingdings" panose="05000000000000000000" pitchFamily="2" charset="2"/>
              </a:rPr>
              <a:t> </a:t>
            </a:r>
            <a:r>
              <a:rPr lang="en-US" b="1" dirty="0">
                <a:solidFill>
                  <a:srgbClr val="676C6E"/>
                </a:solidFill>
                <a:latin typeface="Barmeno Std Regular" panose="02000506050000020004" pitchFamily="2" charset="0"/>
                <a:sym typeface="Wingdings" panose="05000000000000000000" pitchFamily="2" charset="2"/>
              </a:rPr>
              <a:t>avoid ambiguity</a:t>
            </a:r>
            <a:endParaRPr lang="en-US" b="1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avoid mental translation between domain language and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reflect in code how users of the software think and speak about their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 Std Regular" panose="02000506050000020004" pitchFamily="2" charset="0"/>
              </a:rPr>
              <a:t>design your software to use the language of the domain</a:t>
            </a:r>
            <a:endParaRPr lang="fr-BE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410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probably either writing too many comments or none at all</a:t>
            </a:r>
          </a:p>
          <a:p>
            <a:pPr lvl="1"/>
            <a:r>
              <a:rPr lang="en-US" sz="1800" dirty="0"/>
              <a:t>Too many generally means</a:t>
            </a:r>
          </a:p>
          <a:p>
            <a:pPr lvl="2"/>
            <a:r>
              <a:rPr lang="en-US" sz="1800" dirty="0"/>
              <a:t>Too many to maintain</a:t>
            </a:r>
          </a:p>
          <a:p>
            <a:pPr lvl="3"/>
            <a:r>
              <a:rPr lang="en-US" sz="1800" dirty="0"/>
              <a:t>Becoming dangerously inaccurate comments</a:t>
            </a:r>
          </a:p>
          <a:p>
            <a:pPr lvl="2"/>
            <a:r>
              <a:rPr lang="en-US" sz="1800" dirty="0"/>
              <a:t>Likely to mean that they’re badly written and unimproved</a:t>
            </a:r>
          </a:p>
          <a:p>
            <a:pPr lvl="3"/>
            <a:r>
              <a:rPr lang="en-US" sz="1800" dirty="0"/>
              <a:t>Hard to write “lucidly and clearly.”</a:t>
            </a:r>
          </a:p>
          <a:p>
            <a:pPr lvl="1"/>
            <a:r>
              <a:rPr lang="en-US" sz="1800" dirty="0"/>
              <a:t>None at all means relying on</a:t>
            </a:r>
          </a:p>
          <a:p>
            <a:pPr lvl="2"/>
            <a:r>
              <a:rPr lang="en-US" sz="1800" dirty="0"/>
              <a:t>Perfect naming</a:t>
            </a:r>
          </a:p>
          <a:p>
            <a:pPr lvl="2"/>
            <a:r>
              <a:rPr lang="en-US" sz="1800" dirty="0"/>
              <a:t>Code structure</a:t>
            </a:r>
          </a:p>
          <a:p>
            <a:pPr lvl="2"/>
            <a:r>
              <a:rPr lang="en-US" sz="1800" dirty="0"/>
              <a:t>Tests</a:t>
            </a:r>
          </a:p>
          <a:p>
            <a:pPr lvl="2"/>
            <a:r>
              <a:rPr lang="en-US" sz="1800" dirty="0"/>
              <a:t>Harder than it sounds</a:t>
            </a:r>
          </a:p>
          <a:p>
            <a:r>
              <a:rPr lang="en-US" sz="1800" dirty="0"/>
              <a:t>Comments are a problem when you’re maintaining 100,000 lines of code that other people wrote and are still adding to</a:t>
            </a:r>
          </a:p>
          <a:p>
            <a:r>
              <a:rPr lang="en-US" sz="1800" dirty="0"/>
              <a:t>That code isn’t all going to be perfect, and needs some explanation</a:t>
            </a:r>
          </a:p>
          <a:p>
            <a:r>
              <a:rPr lang="en-US" sz="1800" dirty="0"/>
              <a:t>Hard question is how much explanation: how many comments?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47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4915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method  does  not  return when </a:t>
            </a:r>
            <a:r>
              <a:rPr lang="en-US" dirty="0" err="1"/>
              <a:t>this.closed</a:t>
            </a:r>
            <a:r>
              <a:rPr lang="en-US" dirty="0"/>
              <a:t> becomes true. </a:t>
            </a:r>
          </a:p>
          <a:p>
            <a:r>
              <a:rPr lang="en-US" dirty="0"/>
              <a:t>It returns if </a:t>
            </a:r>
            <a:r>
              <a:rPr lang="en-US" dirty="0" err="1"/>
              <a:t>this.closed</a:t>
            </a:r>
            <a:r>
              <a:rPr lang="en-US" dirty="0"/>
              <a:t> Is true; otherwise, it waits for a time-out and then throws an exception if </a:t>
            </a:r>
            <a:r>
              <a:rPr lang="en-US" dirty="0" err="1"/>
              <a:t>this.closed</a:t>
            </a:r>
            <a:r>
              <a:rPr lang="en-US" dirty="0"/>
              <a:t> is still not true.</a:t>
            </a:r>
          </a:p>
          <a:p>
            <a:endParaRPr lang="en-US" dirty="0"/>
          </a:p>
          <a:p>
            <a:r>
              <a:rPr lang="en-US" dirty="0"/>
              <a:t>Misleading </a:t>
            </a:r>
            <a:r>
              <a:rPr lang="en-US" dirty="0">
                <a:sym typeface="Wingdings" panose="05000000000000000000" pitchFamily="2" charset="2"/>
              </a:rPr>
              <a:t> could cause another programmer to call this function in the expectation that it will return as soon as </a:t>
            </a:r>
            <a:r>
              <a:rPr lang="en-US" dirty="0" err="1">
                <a:sym typeface="Wingdings" panose="05000000000000000000" pitchFamily="2" charset="2"/>
              </a:rPr>
              <a:t>this.closed</a:t>
            </a:r>
            <a:r>
              <a:rPr lang="en-US" dirty="0">
                <a:sym typeface="Wingdings" panose="05000000000000000000" pitchFamily="2" charset="2"/>
              </a:rPr>
              <a:t> becomes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031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your source control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0850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597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9466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918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Qui fait de la code </a:t>
            </a:r>
            <a:r>
              <a:rPr lang="fr-BE" dirty="0" err="1"/>
              <a:t>review</a:t>
            </a:r>
            <a:r>
              <a:rPr lang="fr-BE"/>
              <a:t> ?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147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0414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970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8939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314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approach helps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Discover which comments are necessary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Either because the code cannot explain things like why it exists or because you haven’t had time to refactor it yet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find out when you write the one-sentence comment:</a:t>
            </a:r>
          </a:p>
          <a:p>
            <a:pPr lvl="3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a good comment takes several minutes to write, it’s necessary and will save you and other readers time in the future.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 wrote a good comment as fast as you can type</a:t>
            </a:r>
          </a:p>
          <a:p>
            <a:pPr lvl="3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identified “obvious” code that doesn’t need the comment</a:t>
            </a:r>
          </a:p>
          <a:p>
            <a:pPr lvl="3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Must immediately delete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Always need a minimum number of comments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comment only what the code cannot say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Answering the why questions that you can’t answer in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074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Qui fait de la code </a:t>
            </a:r>
            <a:r>
              <a:rPr lang="fr-BE" dirty="0" err="1"/>
              <a:t>review</a:t>
            </a:r>
            <a:r>
              <a:rPr lang="fr-BE"/>
              <a:t> ?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3417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284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64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LU" sz="1200" dirty="0">
                <a:solidFill>
                  <a:schemeClr val="bg1"/>
                </a:solidFill>
                <a:latin typeface="Barmeno Std Regular" panose="02000506050000020004" pitchFamily="2" charset="0"/>
              </a:rPr>
              <a:t>Book of </a:t>
            </a:r>
            <a:r>
              <a:rPr lang="fr-LU" sz="1200" dirty="0" err="1">
                <a:solidFill>
                  <a:schemeClr val="bg1"/>
                </a:solidFill>
                <a:latin typeface="Barmeno Std Regular" panose="02000506050000020004" pitchFamily="2" charset="0"/>
              </a:rPr>
              <a:t>quality</a:t>
            </a:r>
            <a:r>
              <a:rPr lang="fr-LU" sz="1200" dirty="0">
                <a:solidFill>
                  <a:schemeClr val="bg1"/>
                </a:solidFill>
                <a:latin typeface="Barmeno Std Regular" panose="02000506050000020004" pitchFamily="2" charset="0"/>
              </a:rPr>
              <a:t> = </a:t>
            </a:r>
            <a:r>
              <a:rPr lang="fr-LU" sz="1200" kern="1200" dirty="0" err="1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Human</a:t>
            </a:r>
            <a:r>
              <a:rPr lang="fr-LU" sz="1200" kern="1200" dirty="0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 </a:t>
            </a:r>
            <a:r>
              <a:rPr lang="fr-LU" sz="1200" kern="1200" dirty="0" err="1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readable</a:t>
            </a:r>
            <a:endParaRPr lang="fr-LU" sz="1200" dirty="0">
              <a:solidFill>
                <a:schemeClr val="bg1"/>
              </a:solidFill>
              <a:latin typeface="Barmeno Std Regular" panose="0200050605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LU" sz="1200" dirty="0">
                <a:solidFill>
                  <a:schemeClr val="bg1"/>
                </a:solidFill>
                <a:latin typeface="Barmeno Std Regular" panose="02000506050000020004" pitchFamily="2" charset="0"/>
              </a:rPr>
              <a:t>Code of </a:t>
            </a:r>
            <a:r>
              <a:rPr lang="fr-LU" sz="1200" dirty="0" err="1">
                <a:solidFill>
                  <a:schemeClr val="bg1"/>
                </a:solidFill>
                <a:latin typeface="Barmeno Std Regular" panose="02000506050000020004" pitchFamily="2" charset="0"/>
              </a:rPr>
              <a:t>quality</a:t>
            </a:r>
            <a:r>
              <a:rPr lang="en-US" sz="1200" dirty="0">
                <a:solidFill>
                  <a:schemeClr val="bg1"/>
                </a:solidFill>
                <a:latin typeface="Barmeno Std Regular" panose="02000506050000020004" pitchFamily="2" charset="0"/>
              </a:rPr>
              <a:t> = </a:t>
            </a:r>
            <a:r>
              <a:rPr lang="fr-LU" sz="1200" kern="1200" dirty="0" err="1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Human</a:t>
            </a:r>
            <a:r>
              <a:rPr lang="fr-LU" sz="1200" kern="1200" dirty="0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 </a:t>
            </a:r>
            <a:r>
              <a:rPr lang="fr-LU" sz="1200" kern="1200" dirty="0" err="1">
                <a:solidFill>
                  <a:prstClr val="white"/>
                </a:solidFill>
                <a:latin typeface="Barmeno Std Regular" panose="02000506050000020004" pitchFamily="2" charset="0"/>
                <a:ea typeface="+mn-ea"/>
                <a:cs typeface="+mn-cs"/>
              </a:rPr>
              <a:t>readable</a:t>
            </a:r>
            <a:endParaRPr lang="fr-LU" sz="1200" kern="1200" dirty="0">
              <a:solidFill>
                <a:prstClr val="white"/>
              </a:solidFill>
              <a:latin typeface="Barmeno Std Regular" panose="02000506050000020004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LU" sz="1200" kern="1200" dirty="0">
              <a:solidFill>
                <a:prstClr val="white"/>
              </a:solidFill>
              <a:latin typeface="Barmeno Std Regular" panose="0200050605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4374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3932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vs vertical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64717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4901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2330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828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complexité </a:t>
            </a:r>
            <a:r>
              <a:rPr lang="fr-B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cyclomatique</a:t>
            </a:r>
            <a:r>
              <a:rPr lang="fr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métrique permettant d’évaluer la complexité d’un programme (ou d’une méthode) en mesurant le nombre de « chemins » possibles (des if, </a:t>
            </a:r>
            <a:r>
              <a:rPr lang="fr-B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fr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switch case,…). Plus vous aurez de chemins possibles, plus votre programme est jugé complexe donc difficile à maintenir et à faire évoluer.</a:t>
            </a:r>
          </a:p>
          <a:p>
            <a:endParaRPr lang="fr-B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https://www.codeproject.com/articles/13212/code-metrics-code-smells-and-refactoring-in-practi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CC=2+1=3 (one if + one else + 1).</a:t>
            </a:r>
            <a:endParaRPr lang="fr-B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 Value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risk program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11-20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Moderate risk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21-50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risk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&gt;50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complex and highly unstable method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5183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Qui fait de la code </a:t>
            </a:r>
            <a:r>
              <a:rPr lang="fr-BE" dirty="0" err="1"/>
              <a:t>review</a:t>
            </a:r>
            <a:r>
              <a:rPr lang="fr-BE"/>
              <a:t> ?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1475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That means that: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blocks within if statements, else statements, while statements, etc.,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should be only one line long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— and that line should probably be a function call, and it should have a nicely descriptive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 function should not be large enough to hold nested structures — so the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indent level should not be more than one or two</a:t>
            </a:r>
            <a:endParaRPr lang="en-US" sz="1200" b="1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7744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A way to know that a function is “doing more than one thing” is if you can extract another function from it with a name that is not merely a restatement of its implementation.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You've extracted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too much 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when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your code itself is more clear than the method name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676C6E"/>
                </a:solidFill>
                <a:latin typeface="Barmeno Std Medium" panose="02000606050000020004" pitchFamily="2" charset="0"/>
              </a:rPr>
              <a:t>Single responsibility</a:t>
            </a:r>
            <a:r>
              <a:rPr lang="en-GB" sz="1200" dirty="0">
                <a:solidFill>
                  <a:srgbClr val="676C6E"/>
                </a:solidFill>
                <a:latin typeface="Barmeno Std Medium" panose="02000606050000020004" pitchFamily="2" charset="0"/>
              </a:rPr>
              <a:t>.</a:t>
            </a:r>
            <a:endParaRPr lang="fr-BE" sz="1200" dirty="0">
              <a:latin typeface="Barmeno Std Medium" panose="0200060605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2857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Don’t be afraid to make a name long.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A long descriptive name is better than a short enigmatic one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Experiment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with names to find the ones that clarify the design of your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It is not uncommon that hunting for a good name results in a favourable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restructuring of the code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Be consistent 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in your naming. It will enhance the telling of the story.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48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8526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A function </a:t>
            </a:r>
            <a:r>
              <a:rPr lang="en-GB" sz="20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should have preferably no arguments </a:t>
            </a: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(niladic). </a:t>
            </a:r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Otherwise, preferably one (monadic),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two is okay (dyadic),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three (triadic) should be avoided where possible,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and </a:t>
            </a:r>
            <a:r>
              <a:rPr lang="en-GB" sz="20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you should never have four or more </a:t>
            </a: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(polyadic).</a:t>
            </a:r>
          </a:p>
          <a:p>
            <a:endParaRPr lang="en-GB" sz="20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endParaRPr lang="en-GB" sz="20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Arguments are hard: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They take a lot of conceptual power.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They may </a:t>
            </a:r>
            <a:r>
              <a:rPr lang="en-GB" sz="20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mix levels of abstraction</a:t>
            </a: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You have to write tests that </a:t>
            </a:r>
            <a:r>
              <a:rPr lang="en-GB" sz="20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handle every permutation </a:t>
            </a: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and combination of all arguments for the function that has them.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4308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There are three valid forms of the monadic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asking a question : 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boolean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 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FileExists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("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MyFile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“transforming” argument : 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InputStream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 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FileOpen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("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MyFile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no output argument 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  <a:sym typeface="Wingdings" panose="05000000000000000000" pitchFamily="2" charset="2"/>
              </a:rPr>
              <a:t>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change the state of the system in some way</a:t>
            </a:r>
            <a:b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</a:b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void 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onPasswordAttemptsFailed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(</a:t>
            </a:r>
            <a:r>
              <a:rPr lang="en-GB" sz="1200" b="1" dirty="0" err="1">
                <a:solidFill>
                  <a:srgbClr val="D33035"/>
                </a:solidFill>
                <a:latin typeface="Barmeno Std Regular" panose="02000506050000020004" pitchFamily="2" charset="0"/>
              </a:rPr>
              <a:t>int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 attempts)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1851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Otherwise, see if you can turn arguments into instance variables of the class or extract out a new class.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8057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4270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 solution is to 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separate the command from the query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, by creating two functions from the one that did two things.</a:t>
            </a:r>
            <a:endParaRPr lang="en-GB" sz="1200" b="1" dirty="0">
              <a:solidFill>
                <a:srgbClr val="D33035"/>
              </a:solidFill>
              <a:latin typeface="Barmeno Std Regular" panose="02000506050000020004" pitchFamily="2" charset="0"/>
            </a:endParaRPr>
          </a:p>
          <a:p>
            <a:endParaRPr lang="en-US" dirty="0"/>
          </a:p>
          <a:p>
            <a:r>
              <a:rPr lang="en-US" dirty="0"/>
              <a:t>Asking a question should not change the answer - Bertrand Meyer, 1988</a:t>
            </a:r>
          </a:p>
          <a:p>
            <a:endParaRPr lang="en-US" dirty="0"/>
          </a:p>
          <a:p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Side effects are lies. </a:t>
            </a:r>
          </a:p>
          <a:p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Your function promises to do one thing, but it also does other hidden things that the name of the function does not imply.</a:t>
            </a:r>
            <a:endParaRPr lang="en-GB" sz="1200" b="1" dirty="0">
              <a:solidFill>
                <a:srgbClr val="D33035"/>
              </a:solidFill>
              <a:latin typeface="Barmeno Std Regular" panose="0200050605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957527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a bird : </a:t>
            </a:r>
          </a:p>
          <a:p>
            <a:r>
              <a:rPr lang="en-US" dirty="0"/>
              <a:t>https://vimeo.com</a:t>
            </a:r>
            <a:r>
              <a:rPr lang="en-US"/>
              <a:t>/51523127 (24s)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7947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1" i="1" dirty="0">
                <a:solidFill>
                  <a:srgbClr val="676C6E"/>
                </a:solidFill>
                <a:latin typeface="Barmeno Std Regular" panose="02000506050000020004" pitchFamily="2" charset="0"/>
              </a:rPr>
              <a:t>Tell-Don't-Ask</a:t>
            </a:r>
            <a: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principle:</a:t>
            </a:r>
            <a:br>
              <a:rPr lang="en-GB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</a:br>
            <a:endParaRPr lang="en-GB" sz="1200" b="1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pPr algn="l"/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Instead of asking an object about its state and then performing actions 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  <a:sym typeface="Wingdings" panose="05000000000000000000" pitchFamily="2" charset="2"/>
              </a:rPr>
              <a:t> 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much easier to simply tell the object what it needs to do and let it decide for itself how to do that.</a:t>
            </a:r>
          </a:p>
          <a:p>
            <a:pPr algn="l"/>
            <a:endParaRPr lang="en-US" dirty="0"/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Most if’s can be replaced by polymorphism.</a:t>
            </a:r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Why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Functions without if’s are easier to read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Functions without if’s are easier to test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Polymorphic systems are easier to maintain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Use polymorphism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If an object should behave differently based on its state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If you have to check the same condition in multiple places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Switch almost always means you should use polymorphism</a:t>
            </a:r>
          </a:p>
          <a:p>
            <a:r>
              <a:rPr lang="en-GB" sz="2000" dirty="0">
                <a:solidFill>
                  <a:srgbClr val="676C6E"/>
                </a:solidFill>
                <a:latin typeface="Barmeno Std Regular" panose="02000506050000020004" pitchFamily="2" charset="0"/>
              </a:rPr>
              <a:t>Use conditionals mainly to do comparisons of primitive objects (&gt;,&lt;,==, !=)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8781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When you return an error code, the calling code must deal with the error IMMEDIATELY.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Return Codes means you can't chain expressions </a:t>
            </a:r>
            <a:r>
              <a:rPr lang="en-GB" sz="1200" b="1" dirty="0">
                <a:solidFill>
                  <a:srgbClr val="D33035"/>
                </a:solidFill>
                <a:latin typeface="Barmeno Std Regular" panose="02000506050000020004" pitchFamily="2" charset="0"/>
              </a:rPr>
              <a:t>Add(a, Multiply(b, c))</a:t>
            </a: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Frees code from a large number of conditionals for checking various error codes.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676C6E"/>
              </a:solidFill>
              <a:latin typeface="Barmeno Std Regular" panose="0200050605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Lets talk about “Introduce Null Object” -&gt; Dozens of checks for null make your code longer and uglier.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963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59227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4383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https://tagul.com/create</a:t>
            </a:r>
          </a:p>
          <a:p>
            <a:r>
              <a:rPr lang="fr-BE" dirty="0"/>
              <a:t>CODE SMELLS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39229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967961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141877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004111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76C6E"/>
                </a:solidFill>
                <a:latin typeface="Barmeno-Regular"/>
              </a:rPr>
              <a:t>Always leave the checked in code cleaner than the code that is checked out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57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7113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59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44925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lombok</a:t>
            </a:r>
            <a:endParaRPr lang="en-US" dirty="0"/>
          </a:p>
          <a:p>
            <a:r>
              <a:rPr lang="en-US" dirty="0"/>
              <a:t>Refactoring technics : extract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59129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Naviguer sur le site Code </a:t>
            </a:r>
            <a:r>
              <a:rPr lang="fr-FR" dirty="0" err="1"/>
              <a:t>smells</a:t>
            </a:r>
            <a:r>
              <a:rPr lang="fr-FR" dirty="0"/>
              <a:t> puis </a:t>
            </a:r>
            <a:r>
              <a:rPr lang="fr-FR" dirty="0" err="1"/>
              <a:t>Refactorings</a:t>
            </a:r>
            <a:r>
              <a:rPr lang="fr-FR" dirty="0"/>
              <a:t> </a:t>
            </a:r>
            <a:r>
              <a:rPr lang="fr-FR" dirty="0" err="1"/>
              <a:t>technics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5DE39-EEF7-4A22-ADFA-9EC7F3E8975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94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Reformat</a:t>
            </a:r>
          </a:p>
          <a:p>
            <a:r>
              <a:rPr lang="en-GB"/>
              <a:t>Use StringBuilder</a:t>
            </a:r>
            <a:endParaRPr lang="en-GB" dirty="0"/>
          </a:p>
          <a:p>
            <a:r>
              <a:rPr lang="en-GB" dirty="0"/>
              <a:t>Rename -&gt; FN – Shift – F6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76218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3397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public class </a:t>
            </a:r>
            <a:r>
              <a:rPr lang="fr-BE" dirty="0" err="1"/>
              <a:t>DiscountManager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, </a:t>
            </a:r>
            <a:r>
              <a:rPr lang="fr-BE" dirty="0" err="1"/>
              <a:t>AccountStatus</a:t>
            </a:r>
            <a:r>
              <a:rPr lang="fr-BE" dirty="0"/>
              <a:t> </a:t>
            </a:r>
            <a:r>
              <a:rPr lang="fr-BE" dirty="0" err="1"/>
              <a:t>accountStatus</a:t>
            </a:r>
            <a:r>
              <a:rPr lang="fr-BE" dirty="0"/>
              <a:t>, </a:t>
            </a:r>
            <a:r>
              <a:rPr lang="fr-BE" dirty="0" err="1"/>
              <a:t>int</a:t>
            </a:r>
            <a:r>
              <a:rPr lang="fr-BE" dirty="0"/>
              <a:t> </a:t>
            </a:r>
            <a:r>
              <a:rPr lang="fr-BE" dirty="0" err="1"/>
              <a:t>timeOfHavingAccountInYears</a:t>
            </a:r>
            <a:r>
              <a:rPr lang="fr-BE" dirty="0"/>
              <a:t>)</a:t>
            </a:r>
          </a:p>
          <a:p>
            <a:r>
              <a:rPr lang="fr-BE" dirty="0"/>
              <a:t>   {</a:t>
            </a:r>
          </a:p>
          <a:p>
            <a:r>
              <a:rPr lang="fr-BE" dirty="0"/>
              <a:t>    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priceAfterDiscount</a:t>
            </a:r>
            <a:r>
              <a:rPr lang="fr-BE" dirty="0"/>
              <a:t> = 0;</a:t>
            </a:r>
          </a:p>
          <a:p>
            <a:r>
              <a:rPr lang="fr-BE" dirty="0"/>
              <a:t>    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discountForLoyaltyInPercentage</a:t>
            </a:r>
            <a:r>
              <a:rPr lang="fr-BE" dirty="0"/>
              <a:t> = (</a:t>
            </a:r>
            <a:r>
              <a:rPr lang="fr-BE" dirty="0" err="1"/>
              <a:t>timeOfHavingAccountInYears</a:t>
            </a:r>
            <a:r>
              <a:rPr lang="fr-BE" dirty="0"/>
              <a:t> &gt; </a:t>
            </a:r>
            <a:r>
              <a:rPr lang="fr-BE" dirty="0" err="1"/>
              <a:t>Constants.MAXIMUM_DISCOUNT_FOR_LOYALTY</a:t>
            </a:r>
            <a:r>
              <a:rPr lang="fr-BE" dirty="0"/>
              <a:t>) ? (</a:t>
            </a:r>
            <a:r>
              <a:rPr lang="fr-BE" dirty="0" err="1"/>
              <a:t>decimal</a:t>
            </a:r>
            <a:r>
              <a:rPr lang="fr-BE" dirty="0"/>
              <a:t>)</a:t>
            </a:r>
            <a:r>
              <a:rPr lang="fr-BE" dirty="0" err="1"/>
              <a:t>Constants.MAXIMUM_DISCOUNT_FOR_LOYALTY</a:t>
            </a:r>
            <a:r>
              <a:rPr lang="fr-BE" dirty="0"/>
              <a:t> / 100 : (</a:t>
            </a:r>
            <a:r>
              <a:rPr lang="fr-BE" dirty="0" err="1"/>
              <a:t>decimal</a:t>
            </a:r>
            <a:r>
              <a:rPr lang="fr-BE" dirty="0"/>
              <a:t>)</a:t>
            </a:r>
            <a:r>
              <a:rPr lang="fr-BE" dirty="0" err="1"/>
              <a:t>timeOfHavingAccountInYears</a:t>
            </a:r>
            <a:r>
              <a:rPr lang="fr-BE" dirty="0"/>
              <a:t> / 100;</a:t>
            </a:r>
          </a:p>
          <a:p>
            <a:r>
              <a:rPr lang="fr-BE" dirty="0"/>
              <a:t>       switch (</a:t>
            </a:r>
            <a:r>
              <a:rPr lang="fr-BE" dirty="0" err="1"/>
              <a:t>accountStatus</a:t>
            </a:r>
            <a:r>
              <a:rPr lang="fr-BE" dirty="0"/>
              <a:t>)</a:t>
            </a:r>
          </a:p>
          <a:p>
            <a:r>
              <a:rPr lang="fr-BE" dirty="0"/>
              <a:t>       {</a:t>
            </a:r>
          </a:p>
          <a:p>
            <a:r>
              <a:rPr lang="fr-BE" dirty="0"/>
              <a:t>           case </a:t>
            </a:r>
            <a:r>
              <a:rPr lang="fr-BE" dirty="0" err="1"/>
              <a:t>AccountStatus.NotRegistered</a:t>
            </a:r>
            <a:r>
              <a:rPr lang="fr-BE" dirty="0"/>
              <a:t>: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</a:t>
            </a:r>
            <a:r>
              <a:rPr lang="fr-BE" dirty="0" err="1"/>
              <a:t>price</a:t>
            </a:r>
            <a:r>
              <a:rPr lang="fr-BE" dirty="0"/>
              <a:t>;</a:t>
            </a:r>
          </a:p>
          <a:p>
            <a:r>
              <a:rPr lang="fr-BE" dirty="0"/>
              <a:t>               break;</a:t>
            </a:r>
          </a:p>
          <a:p>
            <a:r>
              <a:rPr lang="fr-BE" dirty="0"/>
              <a:t>           case </a:t>
            </a:r>
            <a:r>
              <a:rPr lang="fr-BE" dirty="0" err="1"/>
              <a:t>AccountStatus.SimpleCustomer</a:t>
            </a:r>
            <a:r>
              <a:rPr lang="fr-BE" dirty="0"/>
              <a:t>: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(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Constants.DISCOUNT_FOR_SIMPLE_CUSTOMERS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));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</a:t>
            </a:r>
            <a:r>
              <a:rPr lang="fr-BE" dirty="0" err="1"/>
              <a:t>priceAfterDiscount</a:t>
            </a:r>
            <a:r>
              <a:rPr lang="fr-BE" dirty="0"/>
              <a:t> - (</a:t>
            </a:r>
            <a:r>
              <a:rPr lang="fr-BE" dirty="0" err="1"/>
              <a:t>discountForLoyaltyInPercentage</a:t>
            </a:r>
            <a:r>
              <a:rPr lang="fr-BE" dirty="0"/>
              <a:t> * </a:t>
            </a:r>
            <a:r>
              <a:rPr lang="fr-BE" dirty="0" err="1"/>
              <a:t>priceAfterDiscount</a:t>
            </a:r>
            <a:r>
              <a:rPr lang="fr-BE" dirty="0"/>
              <a:t>);</a:t>
            </a:r>
          </a:p>
          <a:p>
            <a:r>
              <a:rPr lang="fr-BE" dirty="0"/>
              <a:t>               break;</a:t>
            </a:r>
          </a:p>
          <a:p>
            <a:r>
              <a:rPr lang="fr-BE" dirty="0"/>
              <a:t>           case </a:t>
            </a:r>
            <a:r>
              <a:rPr lang="fr-BE" dirty="0" err="1"/>
              <a:t>AccountStatus.ValuableCustomer</a:t>
            </a:r>
            <a:r>
              <a:rPr lang="fr-BE" dirty="0"/>
              <a:t>: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(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Constants.DISCOUNT_FOR_VALUABLE_CUSTOMERS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));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</a:t>
            </a:r>
            <a:r>
              <a:rPr lang="fr-BE" dirty="0" err="1"/>
              <a:t>priceAfterDiscount</a:t>
            </a:r>
            <a:r>
              <a:rPr lang="fr-BE" dirty="0"/>
              <a:t> - (</a:t>
            </a:r>
            <a:r>
              <a:rPr lang="fr-BE" dirty="0" err="1"/>
              <a:t>discountForLoyaltyInPercentage</a:t>
            </a:r>
            <a:r>
              <a:rPr lang="fr-BE" dirty="0"/>
              <a:t> * </a:t>
            </a:r>
            <a:r>
              <a:rPr lang="fr-BE" dirty="0" err="1"/>
              <a:t>priceAfterDiscount</a:t>
            </a:r>
            <a:r>
              <a:rPr lang="fr-BE" dirty="0"/>
              <a:t>);</a:t>
            </a:r>
          </a:p>
          <a:p>
            <a:r>
              <a:rPr lang="fr-BE" dirty="0"/>
              <a:t>               break;</a:t>
            </a:r>
          </a:p>
          <a:p>
            <a:r>
              <a:rPr lang="fr-BE" dirty="0"/>
              <a:t>           case </a:t>
            </a:r>
            <a:r>
              <a:rPr lang="fr-BE" dirty="0" err="1"/>
              <a:t>AccountStatus.MostValuableCustomer</a:t>
            </a:r>
            <a:r>
              <a:rPr lang="fr-BE" dirty="0"/>
              <a:t>: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(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Constants.DISCOUNT_FOR_MOST_VALUABLE_CUSTOMERS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));</a:t>
            </a:r>
          </a:p>
          <a:p>
            <a:r>
              <a:rPr lang="fr-BE" dirty="0"/>
              <a:t>               </a:t>
            </a:r>
            <a:r>
              <a:rPr lang="fr-BE" dirty="0" err="1"/>
              <a:t>priceAfterDiscount</a:t>
            </a:r>
            <a:r>
              <a:rPr lang="fr-BE" dirty="0"/>
              <a:t> = </a:t>
            </a:r>
            <a:r>
              <a:rPr lang="fr-BE" dirty="0" err="1"/>
              <a:t>priceAfterDiscount</a:t>
            </a:r>
            <a:r>
              <a:rPr lang="fr-BE" dirty="0"/>
              <a:t> - (</a:t>
            </a:r>
            <a:r>
              <a:rPr lang="fr-BE" dirty="0" err="1"/>
              <a:t>discountForLoyaltyInPercentage</a:t>
            </a:r>
            <a:r>
              <a:rPr lang="fr-BE" dirty="0"/>
              <a:t> * </a:t>
            </a:r>
            <a:r>
              <a:rPr lang="fr-BE" dirty="0" err="1"/>
              <a:t>priceAfterDiscount</a:t>
            </a:r>
            <a:r>
              <a:rPr lang="fr-BE" dirty="0"/>
              <a:t>);</a:t>
            </a:r>
          </a:p>
          <a:p>
            <a:r>
              <a:rPr lang="fr-BE" dirty="0"/>
              <a:t>               break;</a:t>
            </a:r>
          </a:p>
          <a:p>
            <a:r>
              <a:rPr lang="fr-BE" dirty="0"/>
              <a:t>           default:</a:t>
            </a:r>
          </a:p>
          <a:p>
            <a:r>
              <a:rPr lang="fr-BE" dirty="0"/>
              <a:t>               </a:t>
            </a:r>
            <a:r>
              <a:rPr lang="fr-BE" dirty="0" err="1"/>
              <a:t>throw</a:t>
            </a:r>
            <a:r>
              <a:rPr lang="fr-BE" dirty="0"/>
              <a:t> new </a:t>
            </a:r>
            <a:r>
              <a:rPr lang="fr-BE" dirty="0" err="1"/>
              <a:t>NotImplementedException</a:t>
            </a:r>
            <a:r>
              <a:rPr lang="fr-BE" dirty="0"/>
              <a:t>();</a:t>
            </a:r>
          </a:p>
          <a:p>
            <a:r>
              <a:rPr lang="fr-BE" dirty="0"/>
              <a:t>       }</a:t>
            </a:r>
          </a:p>
          <a:p>
            <a:r>
              <a:rPr lang="fr-BE" dirty="0"/>
              <a:t>       return </a:t>
            </a:r>
            <a:r>
              <a:rPr lang="fr-BE" dirty="0" err="1"/>
              <a:t>priceAfterDiscount</a:t>
            </a:r>
            <a:r>
              <a:rPr lang="fr-BE" dirty="0"/>
              <a:t>;</a:t>
            </a:r>
          </a:p>
          <a:p>
            <a:r>
              <a:rPr lang="fr-BE" dirty="0"/>
              <a:t>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</a:t>
            </a:r>
            <a:r>
              <a:rPr lang="fr-BE" dirty="0" err="1"/>
              <a:t>enum</a:t>
            </a:r>
            <a:r>
              <a:rPr lang="fr-BE" dirty="0"/>
              <a:t> </a:t>
            </a:r>
            <a:r>
              <a:rPr lang="fr-BE" dirty="0" err="1"/>
              <a:t>AccountStatus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</a:t>
            </a:r>
            <a:r>
              <a:rPr lang="fr-BE" dirty="0" err="1"/>
              <a:t>NotRegistered</a:t>
            </a:r>
            <a:r>
              <a:rPr lang="fr-BE" dirty="0"/>
              <a:t> = 1,</a:t>
            </a:r>
          </a:p>
          <a:p>
            <a:r>
              <a:rPr lang="fr-BE" dirty="0"/>
              <a:t>   </a:t>
            </a:r>
            <a:r>
              <a:rPr lang="fr-BE" dirty="0" err="1"/>
              <a:t>SimpleCustomer</a:t>
            </a:r>
            <a:r>
              <a:rPr lang="fr-BE" dirty="0"/>
              <a:t> = 2,</a:t>
            </a:r>
          </a:p>
          <a:p>
            <a:r>
              <a:rPr lang="fr-BE" dirty="0"/>
              <a:t>   </a:t>
            </a:r>
            <a:r>
              <a:rPr lang="fr-BE" dirty="0" err="1"/>
              <a:t>ValuableCustomer</a:t>
            </a:r>
            <a:r>
              <a:rPr lang="fr-BE" dirty="0"/>
              <a:t> = 3,</a:t>
            </a:r>
          </a:p>
          <a:p>
            <a:r>
              <a:rPr lang="fr-BE" dirty="0"/>
              <a:t>   </a:t>
            </a:r>
            <a:r>
              <a:rPr lang="fr-BE" dirty="0" err="1"/>
              <a:t>MostValuableCustomer</a:t>
            </a:r>
            <a:r>
              <a:rPr lang="fr-BE" dirty="0"/>
              <a:t> = 4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</a:t>
            </a:r>
            <a:r>
              <a:rPr lang="fr-BE" dirty="0" err="1"/>
              <a:t>static</a:t>
            </a:r>
            <a:r>
              <a:rPr lang="fr-BE" dirty="0"/>
              <a:t> class Constants</a:t>
            </a:r>
          </a:p>
          <a:p>
            <a:r>
              <a:rPr lang="fr-BE" dirty="0"/>
              <a:t>{</a:t>
            </a:r>
          </a:p>
          <a:p>
            <a:r>
              <a:rPr lang="fr-BE" dirty="0"/>
              <a:t>   public </a:t>
            </a: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int</a:t>
            </a:r>
            <a:r>
              <a:rPr lang="fr-BE" dirty="0"/>
              <a:t> MAXIMUM_DISCOUNT_FOR_LOYALTY = 5;</a:t>
            </a:r>
          </a:p>
          <a:p>
            <a:r>
              <a:rPr lang="fr-BE" dirty="0"/>
              <a:t>   public </a:t>
            </a: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decimal</a:t>
            </a:r>
            <a:r>
              <a:rPr lang="fr-BE" dirty="0"/>
              <a:t> DISCOUNT_FOR_SIMPLE_CUSTOMERS = 0.1m;</a:t>
            </a:r>
          </a:p>
          <a:p>
            <a:r>
              <a:rPr lang="fr-BE" dirty="0"/>
              <a:t>   public </a:t>
            </a: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decimal</a:t>
            </a:r>
            <a:r>
              <a:rPr lang="fr-BE" dirty="0"/>
              <a:t> DISCOUNT_FOR_VALUABLE_CUSTOMERS = 0.3m;</a:t>
            </a:r>
          </a:p>
          <a:p>
            <a:r>
              <a:rPr lang="fr-BE" dirty="0"/>
              <a:t>   public </a:t>
            </a: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decimal</a:t>
            </a:r>
            <a:r>
              <a:rPr lang="fr-BE" dirty="0"/>
              <a:t> DISCOUNT_FOR_MOST_VALUABLE_CUSTOMERS = 0.5m;</a:t>
            </a:r>
          </a:p>
          <a:p>
            <a:r>
              <a:rPr lang="fr-BE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567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Choosing good names takes time but </a:t>
            </a:r>
            <a:r>
              <a:rPr lang="en-US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saves more than it takes</a:t>
            </a: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Take care with your names and </a:t>
            </a:r>
            <a:r>
              <a:rPr lang="en-US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change them when you find better ones</a:t>
            </a: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The name of a variable, function or class should answer the big questions such as </a:t>
            </a:r>
            <a:r>
              <a:rPr lang="en-US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why it exists, what it does, how </a:t>
            </a: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it is used.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If a name requires a comment, then the name does not reveal its intent.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98906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https://www.codeproject.com/articles/1083348/csharp-bad-practices-learn-how-to-make-a-good-code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DiscountManager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</a:t>
            </a:r>
            <a:r>
              <a:rPr lang="fr-BE" dirty="0" err="1"/>
              <a:t>private</a:t>
            </a:r>
            <a:r>
              <a:rPr lang="fr-BE" dirty="0"/>
              <a:t> </a:t>
            </a:r>
            <a:r>
              <a:rPr lang="fr-BE" dirty="0" err="1"/>
              <a:t>readonly</a:t>
            </a:r>
            <a:r>
              <a:rPr lang="fr-BE" dirty="0"/>
              <a:t> </a:t>
            </a:r>
            <a:r>
              <a:rPr lang="fr-BE" dirty="0" err="1"/>
              <a:t>IAccountDiscountCalculatorFactory</a:t>
            </a:r>
            <a:r>
              <a:rPr lang="fr-BE" dirty="0"/>
              <a:t> _</a:t>
            </a:r>
            <a:r>
              <a:rPr lang="fr-BE" dirty="0" err="1"/>
              <a:t>factory</a:t>
            </a:r>
            <a:r>
              <a:rPr lang="fr-BE" dirty="0"/>
              <a:t>;</a:t>
            </a:r>
          </a:p>
          <a:p>
            <a:r>
              <a:rPr lang="fr-BE" dirty="0"/>
              <a:t>    </a:t>
            </a:r>
            <a:r>
              <a:rPr lang="fr-BE" dirty="0" err="1"/>
              <a:t>private</a:t>
            </a:r>
            <a:r>
              <a:rPr lang="fr-BE" dirty="0"/>
              <a:t> </a:t>
            </a:r>
            <a:r>
              <a:rPr lang="fr-BE" dirty="0" err="1"/>
              <a:t>readonly</a:t>
            </a:r>
            <a:r>
              <a:rPr lang="fr-BE" dirty="0"/>
              <a:t> </a:t>
            </a:r>
            <a:r>
              <a:rPr lang="fr-BE" dirty="0" err="1"/>
              <a:t>ILoyaltyDiscountCalculator</a:t>
            </a:r>
            <a:r>
              <a:rPr lang="fr-BE" dirty="0"/>
              <a:t> _</a:t>
            </a:r>
            <a:r>
              <a:rPr lang="fr-BE" dirty="0" err="1"/>
              <a:t>loyaltyDiscountCalculator</a:t>
            </a:r>
            <a:r>
              <a:rPr lang="fr-BE" dirty="0"/>
              <a:t>;</a:t>
            </a:r>
          </a:p>
          <a:p>
            <a:endParaRPr lang="fr-BE" dirty="0"/>
          </a:p>
          <a:p>
            <a:r>
              <a:rPr lang="fr-BE" dirty="0"/>
              <a:t>    public </a:t>
            </a:r>
            <a:r>
              <a:rPr lang="fr-BE" dirty="0" err="1"/>
              <a:t>DiscountManager</a:t>
            </a:r>
            <a:r>
              <a:rPr lang="fr-BE" dirty="0"/>
              <a:t>(</a:t>
            </a:r>
            <a:r>
              <a:rPr lang="fr-BE" dirty="0" err="1"/>
              <a:t>IAccountDiscountCalculatorFactory</a:t>
            </a:r>
            <a:r>
              <a:rPr lang="fr-BE" dirty="0"/>
              <a:t> </a:t>
            </a:r>
            <a:r>
              <a:rPr lang="fr-BE" dirty="0" err="1"/>
              <a:t>factory</a:t>
            </a:r>
            <a:r>
              <a:rPr lang="fr-BE" dirty="0"/>
              <a:t>, </a:t>
            </a:r>
            <a:r>
              <a:rPr lang="fr-BE" dirty="0" err="1"/>
              <a:t>ILoyaltyDiscountCalculator</a:t>
            </a:r>
            <a:r>
              <a:rPr lang="fr-BE" dirty="0"/>
              <a:t> </a:t>
            </a:r>
            <a:r>
              <a:rPr lang="fr-BE" dirty="0" err="1"/>
              <a:t>loyaltyDiscountCalculator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_</a:t>
            </a:r>
            <a:r>
              <a:rPr lang="fr-BE" dirty="0" err="1"/>
              <a:t>factory</a:t>
            </a:r>
            <a:r>
              <a:rPr lang="fr-BE" dirty="0"/>
              <a:t> = </a:t>
            </a:r>
            <a:r>
              <a:rPr lang="fr-BE" dirty="0" err="1"/>
              <a:t>factory</a:t>
            </a:r>
            <a:r>
              <a:rPr lang="fr-BE" dirty="0"/>
              <a:t>;</a:t>
            </a:r>
          </a:p>
          <a:p>
            <a:r>
              <a:rPr lang="fr-BE" dirty="0"/>
              <a:t>        _</a:t>
            </a:r>
            <a:r>
              <a:rPr lang="fr-BE" dirty="0" err="1"/>
              <a:t>loyaltyDiscountCalculator</a:t>
            </a:r>
            <a:r>
              <a:rPr lang="fr-BE" dirty="0"/>
              <a:t> = </a:t>
            </a:r>
            <a:r>
              <a:rPr lang="fr-BE" dirty="0" err="1"/>
              <a:t>loyaltyDiscountCalculator</a:t>
            </a:r>
            <a:r>
              <a:rPr lang="fr-BE" dirty="0"/>
              <a:t>;</a:t>
            </a:r>
          </a:p>
          <a:p>
            <a:r>
              <a:rPr lang="fr-BE" dirty="0"/>
              <a:t>    }</a:t>
            </a:r>
          </a:p>
          <a:p>
            <a:endParaRPr lang="fr-BE" dirty="0"/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, </a:t>
            </a:r>
            <a:r>
              <a:rPr lang="fr-BE" dirty="0" err="1"/>
              <a:t>AccountStatus</a:t>
            </a:r>
            <a:r>
              <a:rPr lang="fr-BE" dirty="0"/>
              <a:t> </a:t>
            </a:r>
            <a:r>
              <a:rPr lang="fr-BE" dirty="0" err="1"/>
              <a:t>accountStatus</a:t>
            </a:r>
            <a:r>
              <a:rPr lang="fr-BE" dirty="0"/>
              <a:t>, </a:t>
            </a:r>
            <a:r>
              <a:rPr lang="fr-BE" dirty="0" err="1"/>
              <a:t>int</a:t>
            </a:r>
            <a:r>
              <a:rPr lang="fr-BE" dirty="0"/>
              <a:t> </a:t>
            </a:r>
            <a:r>
              <a:rPr lang="fr-BE" dirty="0" err="1"/>
              <a:t>timeOfHavingAccountInYears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priceAfterDiscount</a:t>
            </a:r>
            <a:r>
              <a:rPr lang="fr-BE" dirty="0"/>
              <a:t> = 0;</a:t>
            </a:r>
          </a:p>
          <a:p>
            <a:r>
              <a:rPr lang="fr-BE" dirty="0"/>
              <a:t>        </a:t>
            </a:r>
            <a:r>
              <a:rPr lang="fr-BE" dirty="0" err="1"/>
              <a:t>priceAfterDiscount</a:t>
            </a:r>
            <a:r>
              <a:rPr lang="fr-BE" dirty="0"/>
              <a:t> = _</a:t>
            </a:r>
            <a:r>
              <a:rPr lang="fr-BE" dirty="0" err="1"/>
              <a:t>factory.GetAccountDiscountCalculator</a:t>
            </a:r>
            <a:r>
              <a:rPr lang="fr-BE" dirty="0"/>
              <a:t>(</a:t>
            </a:r>
            <a:r>
              <a:rPr lang="fr-BE" dirty="0" err="1"/>
              <a:t>accountStatus</a:t>
            </a:r>
            <a:r>
              <a:rPr lang="fr-BE" dirty="0"/>
              <a:t>).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        </a:t>
            </a:r>
            <a:r>
              <a:rPr lang="fr-BE" dirty="0" err="1"/>
              <a:t>priceAfterDiscount</a:t>
            </a:r>
            <a:r>
              <a:rPr lang="fr-BE" dirty="0"/>
              <a:t> = _</a:t>
            </a:r>
            <a:r>
              <a:rPr lang="fr-BE" dirty="0" err="1"/>
              <a:t>loyaltyDiscountCalculator.ApplyDiscount</a:t>
            </a:r>
            <a:r>
              <a:rPr lang="fr-BE" dirty="0"/>
              <a:t>(</a:t>
            </a:r>
            <a:r>
              <a:rPr lang="fr-BE" dirty="0" err="1"/>
              <a:t>priceAfterDiscount</a:t>
            </a:r>
            <a:r>
              <a:rPr lang="fr-BE" dirty="0"/>
              <a:t>, </a:t>
            </a:r>
            <a:r>
              <a:rPr lang="fr-BE" dirty="0" err="1"/>
              <a:t>timeOfHavingAccountInYears</a:t>
            </a:r>
            <a:r>
              <a:rPr lang="fr-BE" dirty="0"/>
              <a:t>);</a:t>
            </a:r>
          </a:p>
          <a:p>
            <a:endParaRPr lang="fr-BE" dirty="0"/>
          </a:p>
          <a:p>
            <a:r>
              <a:rPr lang="fr-BE" dirty="0"/>
              <a:t>        return </a:t>
            </a:r>
            <a:r>
              <a:rPr lang="fr-BE" dirty="0" err="1"/>
              <a:t>priceAfterDiscount</a:t>
            </a:r>
            <a:r>
              <a:rPr lang="fr-BE" dirty="0"/>
              <a:t>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interface </a:t>
            </a:r>
            <a:r>
              <a:rPr lang="fr-BE" dirty="0" err="1"/>
              <a:t>ILoyaltyDiscountCalculator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, </a:t>
            </a:r>
            <a:r>
              <a:rPr lang="fr-BE" dirty="0" err="1"/>
              <a:t>int</a:t>
            </a:r>
            <a:r>
              <a:rPr lang="fr-BE" dirty="0"/>
              <a:t> </a:t>
            </a:r>
            <a:r>
              <a:rPr lang="fr-BE" dirty="0" err="1"/>
              <a:t>timeOfHavingAccountInYears</a:t>
            </a:r>
            <a:r>
              <a:rPr lang="fr-BE" dirty="0"/>
              <a:t>);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interface </a:t>
            </a:r>
            <a:r>
              <a:rPr lang="fr-BE" dirty="0" err="1"/>
              <a:t>IAccountDiscountCalculatorFactory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</a:t>
            </a:r>
            <a:r>
              <a:rPr lang="fr-BE" dirty="0" err="1"/>
              <a:t>IAccountDiscountCalculator</a:t>
            </a:r>
            <a:r>
              <a:rPr lang="fr-BE" dirty="0"/>
              <a:t> </a:t>
            </a:r>
            <a:r>
              <a:rPr lang="fr-BE" dirty="0" err="1"/>
              <a:t>GetAccountDiscountCalculator</a:t>
            </a:r>
            <a:r>
              <a:rPr lang="fr-BE" dirty="0"/>
              <a:t>(</a:t>
            </a:r>
            <a:r>
              <a:rPr lang="fr-BE" dirty="0" err="1"/>
              <a:t>AccountStatus</a:t>
            </a:r>
            <a:r>
              <a:rPr lang="fr-BE" dirty="0"/>
              <a:t> </a:t>
            </a:r>
            <a:r>
              <a:rPr lang="fr-BE" dirty="0" err="1"/>
              <a:t>accountStatus</a:t>
            </a:r>
            <a:r>
              <a:rPr lang="fr-BE" dirty="0"/>
              <a:t>);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interface </a:t>
            </a:r>
            <a:r>
              <a:rPr lang="fr-BE" dirty="0" err="1"/>
              <a:t>IAccountDiscountCalculator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LoyaltyDiscountCalculator</a:t>
            </a:r>
            <a:r>
              <a:rPr lang="fr-BE" dirty="0"/>
              <a:t> : </a:t>
            </a:r>
            <a:r>
              <a:rPr lang="fr-BE" dirty="0" err="1"/>
              <a:t>ILoyaltyDiscountCalculator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, </a:t>
            </a:r>
            <a:r>
              <a:rPr lang="fr-BE" dirty="0" err="1"/>
              <a:t>int</a:t>
            </a:r>
            <a:r>
              <a:rPr lang="fr-BE" dirty="0"/>
              <a:t> </a:t>
            </a:r>
            <a:r>
              <a:rPr lang="fr-BE" dirty="0" err="1"/>
              <a:t>timeOfHavingAccountInYears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discountForLoyaltyInPercentage</a:t>
            </a:r>
            <a:r>
              <a:rPr lang="fr-BE" dirty="0"/>
              <a:t> = (</a:t>
            </a:r>
            <a:r>
              <a:rPr lang="fr-BE" dirty="0" err="1"/>
              <a:t>timeOfHavingAccountInYears</a:t>
            </a:r>
            <a:r>
              <a:rPr lang="fr-BE" dirty="0"/>
              <a:t> &gt; </a:t>
            </a:r>
            <a:r>
              <a:rPr lang="fr-BE" dirty="0" err="1"/>
              <a:t>Constants.MAXIMUM_DISCOUNT_FOR_LOYALTY</a:t>
            </a:r>
            <a:r>
              <a:rPr lang="fr-BE" dirty="0"/>
              <a:t>) ? (</a:t>
            </a:r>
            <a:r>
              <a:rPr lang="fr-BE" dirty="0" err="1"/>
              <a:t>decimal</a:t>
            </a:r>
            <a:r>
              <a:rPr lang="fr-BE" dirty="0"/>
              <a:t>)</a:t>
            </a:r>
            <a:r>
              <a:rPr lang="fr-BE" dirty="0" err="1"/>
              <a:t>Constants.MAXIMUM_DISCOUNT_FOR_LOYALTY</a:t>
            </a:r>
            <a:r>
              <a:rPr lang="fr-BE" dirty="0"/>
              <a:t> / 100 : (</a:t>
            </a:r>
            <a:r>
              <a:rPr lang="fr-BE" dirty="0" err="1"/>
              <a:t>decimal</a:t>
            </a:r>
            <a:r>
              <a:rPr lang="fr-BE" dirty="0"/>
              <a:t>)</a:t>
            </a:r>
            <a:r>
              <a:rPr lang="fr-BE" dirty="0" err="1"/>
              <a:t>timeOfHavingAccountInYears</a:t>
            </a:r>
            <a:r>
              <a:rPr lang="fr-BE" dirty="0"/>
              <a:t> / 100;</a:t>
            </a:r>
          </a:p>
          <a:p>
            <a:r>
              <a:rPr lang="fr-BE" dirty="0"/>
              <a:t>        return 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discountForLoyaltyInPercentage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AccountDiscountCalculatorFactory</a:t>
            </a:r>
            <a:r>
              <a:rPr lang="fr-BE" dirty="0"/>
              <a:t> : </a:t>
            </a:r>
            <a:r>
              <a:rPr lang="fr-BE" dirty="0" err="1"/>
              <a:t>IAccountDiscountCalculatorFactory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IAccountDiscountCalculator</a:t>
            </a:r>
            <a:r>
              <a:rPr lang="fr-BE" dirty="0"/>
              <a:t> </a:t>
            </a:r>
            <a:r>
              <a:rPr lang="fr-BE" dirty="0" err="1"/>
              <a:t>GetAccountDiscountCalculator</a:t>
            </a:r>
            <a:r>
              <a:rPr lang="fr-BE" dirty="0"/>
              <a:t>(</a:t>
            </a:r>
            <a:r>
              <a:rPr lang="fr-BE" dirty="0" err="1"/>
              <a:t>AccountStatus</a:t>
            </a:r>
            <a:r>
              <a:rPr lang="fr-BE" dirty="0"/>
              <a:t> </a:t>
            </a:r>
            <a:r>
              <a:rPr lang="fr-BE" dirty="0" err="1"/>
              <a:t>accountStatus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</a:t>
            </a:r>
            <a:r>
              <a:rPr lang="fr-BE" dirty="0" err="1"/>
              <a:t>IAccountDiscountCalculator</a:t>
            </a:r>
            <a:r>
              <a:rPr lang="fr-BE" dirty="0"/>
              <a:t> </a:t>
            </a:r>
            <a:r>
              <a:rPr lang="fr-BE" dirty="0" err="1"/>
              <a:t>calculator</a:t>
            </a:r>
            <a:r>
              <a:rPr lang="fr-BE" dirty="0"/>
              <a:t>;</a:t>
            </a:r>
          </a:p>
          <a:p>
            <a:r>
              <a:rPr lang="fr-BE" dirty="0"/>
              <a:t>        switch (</a:t>
            </a:r>
            <a:r>
              <a:rPr lang="fr-BE" dirty="0" err="1"/>
              <a:t>accountStatus</a:t>
            </a:r>
            <a:r>
              <a:rPr lang="fr-BE" dirty="0"/>
              <a:t>)</a:t>
            </a:r>
          </a:p>
          <a:p>
            <a:r>
              <a:rPr lang="fr-BE" dirty="0"/>
              <a:t>        {</a:t>
            </a:r>
          </a:p>
          <a:p>
            <a:r>
              <a:rPr lang="fr-BE" dirty="0"/>
              <a:t>            case </a:t>
            </a:r>
            <a:r>
              <a:rPr lang="fr-BE" dirty="0" err="1"/>
              <a:t>AccountStatus.NotRegistered</a:t>
            </a:r>
            <a:r>
              <a:rPr lang="fr-BE" dirty="0"/>
              <a:t>:</a:t>
            </a:r>
          </a:p>
          <a:p>
            <a:r>
              <a:rPr lang="fr-BE" dirty="0"/>
              <a:t>                </a:t>
            </a:r>
            <a:r>
              <a:rPr lang="fr-BE" dirty="0" err="1"/>
              <a:t>calculator</a:t>
            </a:r>
            <a:r>
              <a:rPr lang="fr-BE" dirty="0"/>
              <a:t> = new </a:t>
            </a:r>
            <a:r>
              <a:rPr lang="fr-BE" dirty="0" err="1"/>
              <a:t>NotRegisteredDiscountCalculator</a:t>
            </a:r>
            <a:r>
              <a:rPr lang="fr-BE" dirty="0"/>
              <a:t>();</a:t>
            </a:r>
          </a:p>
          <a:p>
            <a:r>
              <a:rPr lang="fr-BE" dirty="0"/>
              <a:t>                break;</a:t>
            </a:r>
          </a:p>
          <a:p>
            <a:r>
              <a:rPr lang="fr-BE" dirty="0"/>
              <a:t>            case </a:t>
            </a:r>
            <a:r>
              <a:rPr lang="fr-BE" dirty="0" err="1"/>
              <a:t>AccountStatus.SimpleCustomer</a:t>
            </a:r>
            <a:r>
              <a:rPr lang="fr-BE" dirty="0"/>
              <a:t>:</a:t>
            </a:r>
          </a:p>
          <a:p>
            <a:r>
              <a:rPr lang="fr-BE" dirty="0"/>
              <a:t>                </a:t>
            </a:r>
            <a:r>
              <a:rPr lang="fr-BE" dirty="0" err="1"/>
              <a:t>calculator</a:t>
            </a:r>
            <a:r>
              <a:rPr lang="fr-BE" dirty="0"/>
              <a:t> = new </a:t>
            </a:r>
            <a:r>
              <a:rPr lang="fr-BE" dirty="0" err="1"/>
              <a:t>SimpleCustomerDiscountCalculator</a:t>
            </a:r>
            <a:r>
              <a:rPr lang="fr-BE" dirty="0"/>
              <a:t>();</a:t>
            </a:r>
          </a:p>
          <a:p>
            <a:r>
              <a:rPr lang="fr-BE" dirty="0"/>
              <a:t>                break;</a:t>
            </a:r>
          </a:p>
          <a:p>
            <a:r>
              <a:rPr lang="fr-BE" dirty="0"/>
              <a:t>            case </a:t>
            </a:r>
            <a:r>
              <a:rPr lang="fr-BE" dirty="0" err="1"/>
              <a:t>AccountStatus.ValuableCustomer</a:t>
            </a:r>
            <a:r>
              <a:rPr lang="fr-BE" dirty="0"/>
              <a:t>:</a:t>
            </a:r>
          </a:p>
          <a:p>
            <a:r>
              <a:rPr lang="fr-BE" dirty="0"/>
              <a:t>                </a:t>
            </a:r>
            <a:r>
              <a:rPr lang="fr-BE" dirty="0" err="1"/>
              <a:t>calculator</a:t>
            </a:r>
            <a:r>
              <a:rPr lang="fr-BE" dirty="0"/>
              <a:t> = new </a:t>
            </a:r>
            <a:r>
              <a:rPr lang="fr-BE" dirty="0" err="1"/>
              <a:t>ValuableCustomerDiscountCalculator</a:t>
            </a:r>
            <a:r>
              <a:rPr lang="fr-BE" dirty="0"/>
              <a:t>();</a:t>
            </a:r>
          </a:p>
          <a:p>
            <a:r>
              <a:rPr lang="fr-BE" dirty="0"/>
              <a:t>                break;</a:t>
            </a:r>
          </a:p>
          <a:p>
            <a:r>
              <a:rPr lang="fr-BE" dirty="0"/>
              <a:t>            case </a:t>
            </a:r>
            <a:r>
              <a:rPr lang="fr-BE" dirty="0" err="1"/>
              <a:t>AccountStatus.MostValuableCustomer</a:t>
            </a:r>
            <a:r>
              <a:rPr lang="fr-BE" dirty="0"/>
              <a:t>:</a:t>
            </a:r>
          </a:p>
          <a:p>
            <a:r>
              <a:rPr lang="fr-BE" dirty="0"/>
              <a:t>                </a:t>
            </a:r>
            <a:r>
              <a:rPr lang="fr-BE" dirty="0" err="1"/>
              <a:t>calculator</a:t>
            </a:r>
            <a:r>
              <a:rPr lang="fr-BE" dirty="0"/>
              <a:t> = new </a:t>
            </a:r>
            <a:r>
              <a:rPr lang="fr-BE" dirty="0" err="1"/>
              <a:t>MostValuableCustomerDiscountCalculator</a:t>
            </a:r>
            <a:r>
              <a:rPr lang="fr-BE" dirty="0"/>
              <a:t>();</a:t>
            </a:r>
          </a:p>
          <a:p>
            <a:r>
              <a:rPr lang="fr-BE" dirty="0"/>
              <a:t>                break;</a:t>
            </a:r>
          </a:p>
          <a:p>
            <a:r>
              <a:rPr lang="fr-BE" dirty="0"/>
              <a:t>            default:</a:t>
            </a:r>
          </a:p>
          <a:p>
            <a:r>
              <a:rPr lang="fr-BE" dirty="0"/>
              <a:t>                </a:t>
            </a:r>
            <a:r>
              <a:rPr lang="fr-BE" dirty="0" err="1"/>
              <a:t>throw</a:t>
            </a:r>
            <a:r>
              <a:rPr lang="fr-BE" dirty="0"/>
              <a:t> new </a:t>
            </a:r>
            <a:r>
              <a:rPr lang="fr-BE" dirty="0" err="1"/>
              <a:t>NotImplementedException</a:t>
            </a:r>
            <a:r>
              <a:rPr lang="fr-BE" dirty="0"/>
              <a:t>();</a:t>
            </a:r>
          </a:p>
          <a:p>
            <a:r>
              <a:rPr lang="fr-BE" dirty="0"/>
              <a:t>        }</a:t>
            </a:r>
          </a:p>
          <a:p>
            <a:endParaRPr lang="fr-BE" dirty="0"/>
          </a:p>
          <a:p>
            <a:r>
              <a:rPr lang="fr-BE" dirty="0"/>
              <a:t>        return </a:t>
            </a:r>
            <a:r>
              <a:rPr lang="fr-BE" dirty="0" err="1"/>
              <a:t>calculator</a:t>
            </a:r>
            <a:r>
              <a:rPr lang="fr-BE" dirty="0"/>
              <a:t>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NotRegisteredDiscountCalculator</a:t>
            </a:r>
            <a:r>
              <a:rPr lang="fr-BE" dirty="0"/>
              <a:t> : </a:t>
            </a:r>
            <a:r>
              <a:rPr lang="fr-BE" dirty="0" err="1"/>
              <a:t>IAccountDiscountCalculator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return </a:t>
            </a:r>
            <a:r>
              <a:rPr lang="fr-BE" dirty="0" err="1"/>
              <a:t>price</a:t>
            </a:r>
            <a:r>
              <a:rPr lang="fr-BE" dirty="0"/>
              <a:t>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SimpleCustomerDiscountCalculator</a:t>
            </a:r>
            <a:r>
              <a:rPr lang="fr-BE" dirty="0"/>
              <a:t> : </a:t>
            </a:r>
            <a:r>
              <a:rPr lang="fr-BE" dirty="0" err="1"/>
              <a:t>IAccountDiscountCalculator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return 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Constants.DISCOUNT_FOR_SIMPLE_CUSTOMERS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ValuableCustomerDiscountCalculator</a:t>
            </a:r>
            <a:r>
              <a:rPr lang="fr-BE" dirty="0"/>
              <a:t> : </a:t>
            </a:r>
            <a:r>
              <a:rPr lang="fr-BE" dirty="0" err="1"/>
              <a:t>IAccountDiscountCalculator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return 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Constants.DISCOUNT_FOR_VALUABLE_CUSTOMERS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  <a:p>
            <a:r>
              <a:rPr lang="fr-BE" dirty="0"/>
              <a:t>public class </a:t>
            </a:r>
            <a:r>
              <a:rPr lang="fr-BE" dirty="0" err="1"/>
              <a:t>MostValuableCustomerDiscountCalculator</a:t>
            </a:r>
            <a:r>
              <a:rPr lang="fr-BE" dirty="0"/>
              <a:t> : </a:t>
            </a:r>
            <a:r>
              <a:rPr lang="fr-BE" dirty="0" err="1"/>
              <a:t>IAccountDiscountCalculator</a:t>
            </a:r>
            <a:endParaRPr lang="fr-BE" dirty="0"/>
          </a:p>
          <a:p>
            <a:r>
              <a:rPr lang="fr-BE" dirty="0"/>
              <a:t>{</a:t>
            </a:r>
          </a:p>
          <a:p>
            <a:r>
              <a:rPr lang="fr-BE" dirty="0"/>
              <a:t>    public 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ApplyDiscount</a:t>
            </a:r>
            <a:r>
              <a:rPr lang="fr-BE" dirty="0"/>
              <a:t>(</a:t>
            </a:r>
            <a:r>
              <a:rPr lang="fr-BE" dirty="0" err="1"/>
              <a:t>decimal</a:t>
            </a:r>
            <a:r>
              <a:rPr lang="fr-BE" dirty="0"/>
              <a:t> </a:t>
            </a:r>
            <a:r>
              <a:rPr lang="fr-BE" dirty="0" err="1"/>
              <a:t>price</a:t>
            </a:r>
            <a:r>
              <a:rPr lang="fr-BE" dirty="0"/>
              <a:t>)</a:t>
            </a:r>
          </a:p>
          <a:p>
            <a:r>
              <a:rPr lang="fr-BE" dirty="0"/>
              <a:t>    {</a:t>
            </a:r>
          </a:p>
          <a:p>
            <a:r>
              <a:rPr lang="fr-BE" dirty="0"/>
              <a:t>        return </a:t>
            </a:r>
            <a:r>
              <a:rPr lang="fr-BE" dirty="0" err="1"/>
              <a:t>price</a:t>
            </a:r>
            <a:r>
              <a:rPr lang="fr-BE" dirty="0"/>
              <a:t> - (</a:t>
            </a:r>
            <a:r>
              <a:rPr lang="fr-BE" dirty="0" err="1"/>
              <a:t>Constants.DISCOUNT_FOR_MOST_VALUABLE_CUSTOMERS</a:t>
            </a:r>
            <a:r>
              <a:rPr lang="fr-BE" dirty="0"/>
              <a:t> * </a:t>
            </a:r>
            <a:r>
              <a:rPr lang="fr-BE" dirty="0" err="1"/>
              <a:t>price</a:t>
            </a:r>
            <a:r>
              <a:rPr lang="fr-BE" dirty="0"/>
              <a:t>);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}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51665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public class </a:t>
            </a:r>
            <a:r>
              <a:rPr lang="en-GB" dirty="0" err="1"/>
              <a:t>UglyPoker</a:t>
            </a:r>
            <a:r>
              <a:rPr lang="en-GB" dirty="0"/>
              <a:t> {</a:t>
            </a:r>
          </a:p>
          <a:p>
            <a:endParaRPr lang="en-GB" dirty="0"/>
          </a:p>
          <a:p>
            <a:r>
              <a:rPr lang="en-GB" dirty="0"/>
              <a:t>	public String card1;</a:t>
            </a:r>
          </a:p>
          <a:p>
            <a:endParaRPr lang="en-GB" dirty="0"/>
          </a:p>
          <a:p>
            <a:r>
              <a:rPr lang="en-GB" dirty="0"/>
              <a:t>	public String card2;</a:t>
            </a:r>
          </a:p>
          <a:p>
            <a:endParaRPr lang="en-GB" dirty="0"/>
          </a:p>
          <a:p>
            <a:r>
              <a:rPr lang="en-GB" dirty="0"/>
              <a:t>	public String card3;</a:t>
            </a:r>
          </a:p>
          <a:p>
            <a:endParaRPr lang="en-GB" dirty="0"/>
          </a:p>
          <a:p>
            <a:r>
              <a:rPr lang="en-GB" dirty="0"/>
              <a:t>	public String card4;</a:t>
            </a:r>
          </a:p>
          <a:p>
            <a:endParaRPr lang="en-GB" dirty="0"/>
          </a:p>
          <a:p>
            <a:r>
              <a:rPr lang="en-GB" dirty="0"/>
              <a:t>	public String card5;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public </a:t>
            </a:r>
            <a:r>
              <a:rPr lang="en-GB" dirty="0" err="1"/>
              <a:t>UglyPoker</a:t>
            </a:r>
            <a:r>
              <a:rPr lang="en-GB" dirty="0"/>
              <a:t>(String p1, String p2, String p3, String p4, String p5) {</a:t>
            </a:r>
          </a:p>
          <a:p>
            <a:r>
              <a:rPr lang="en-GB" dirty="0"/>
              <a:t>		this.card1 = p1;</a:t>
            </a:r>
          </a:p>
          <a:p>
            <a:r>
              <a:rPr lang="en-GB" dirty="0"/>
              <a:t>		this.card2 = p2;</a:t>
            </a:r>
          </a:p>
          <a:p>
            <a:r>
              <a:rPr lang="en-GB" dirty="0"/>
              <a:t>		this.card3 = p3;</a:t>
            </a:r>
          </a:p>
          <a:p>
            <a:r>
              <a:rPr lang="en-GB" dirty="0"/>
              <a:t>		this.card4 = p4;</a:t>
            </a:r>
          </a:p>
          <a:p>
            <a:r>
              <a:rPr lang="en-GB" dirty="0"/>
              <a:t>		this.card5 = p5;</a:t>
            </a:r>
          </a:p>
          <a:p>
            <a:r>
              <a:rPr lang="en-GB" dirty="0"/>
              <a:t>	}</a:t>
            </a:r>
          </a:p>
          <a:p>
            <a:endParaRPr lang="en-GB" dirty="0"/>
          </a:p>
          <a:p>
            <a:r>
              <a:rPr lang="en-GB" dirty="0"/>
              <a:t>	public </a:t>
            </a:r>
            <a:r>
              <a:rPr lang="en-GB" dirty="0" err="1"/>
              <a:t>boolean</a:t>
            </a:r>
            <a:r>
              <a:rPr lang="en-GB" dirty="0"/>
              <a:t> </a:t>
            </a:r>
            <a:r>
              <a:rPr lang="en-GB" dirty="0" err="1"/>
              <a:t>doCompareHC</a:t>
            </a:r>
            <a:r>
              <a:rPr lang="en-GB" dirty="0"/>
              <a:t>(String p1, String p2, String p3, String p4, String p5) {</a:t>
            </a:r>
          </a:p>
          <a:p>
            <a:r>
              <a:rPr lang="en-GB" dirty="0"/>
              <a:t>		String </a:t>
            </a:r>
            <a:r>
              <a:rPr lang="en-GB" dirty="0" err="1"/>
              <a:t>hc</a:t>
            </a:r>
            <a:r>
              <a:rPr lang="en-GB" dirty="0"/>
              <a:t> = "s02";</a:t>
            </a:r>
          </a:p>
          <a:p>
            <a:r>
              <a:rPr lang="en-GB" dirty="0"/>
              <a:t>		List&lt;String&gt; o = new </a:t>
            </a:r>
            <a:r>
              <a:rPr lang="en-GB" dirty="0" err="1"/>
              <a:t>ArrayList</a:t>
            </a:r>
            <a:r>
              <a:rPr lang="en-GB" dirty="0"/>
              <a:t>&lt;String&gt;();</a:t>
            </a:r>
          </a:p>
          <a:p>
            <a:r>
              <a:rPr lang="en-GB" dirty="0"/>
              <a:t>		List&lt;String&gt; m = new </a:t>
            </a:r>
            <a:r>
              <a:rPr lang="en-GB" dirty="0" err="1"/>
              <a:t>ArrayList</a:t>
            </a:r>
            <a:r>
              <a:rPr lang="en-GB" dirty="0"/>
              <a:t>&lt;String&gt;();</a:t>
            </a:r>
          </a:p>
          <a:p>
            <a:r>
              <a:rPr lang="en-GB" dirty="0"/>
              <a:t>		</a:t>
            </a:r>
            <a:r>
              <a:rPr lang="en-GB" dirty="0" err="1"/>
              <a:t>o.add</a:t>
            </a:r>
            <a:r>
              <a:rPr lang="en-GB" dirty="0"/>
              <a:t>(p1);</a:t>
            </a:r>
          </a:p>
          <a:p>
            <a:r>
              <a:rPr lang="en-GB" dirty="0"/>
              <a:t>		</a:t>
            </a:r>
            <a:r>
              <a:rPr lang="en-GB" dirty="0" err="1"/>
              <a:t>o.add</a:t>
            </a:r>
            <a:r>
              <a:rPr lang="en-GB" dirty="0"/>
              <a:t>(p2);</a:t>
            </a:r>
          </a:p>
          <a:p>
            <a:r>
              <a:rPr lang="en-GB" dirty="0"/>
              <a:t>		</a:t>
            </a:r>
            <a:r>
              <a:rPr lang="en-GB" dirty="0" err="1"/>
              <a:t>o.add</a:t>
            </a:r>
            <a:r>
              <a:rPr lang="en-GB" dirty="0"/>
              <a:t>(p3);</a:t>
            </a:r>
          </a:p>
          <a:p>
            <a:r>
              <a:rPr lang="en-GB" dirty="0"/>
              <a:t>		</a:t>
            </a:r>
            <a:r>
              <a:rPr lang="en-GB" dirty="0" err="1"/>
              <a:t>o.add</a:t>
            </a:r>
            <a:r>
              <a:rPr lang="en-GB" dirty="0"/>
              <a:t>(p4);</a:t>
            </a:r>
          </a:p>
          <a:p>
            <a:r>
              <a:rPr lang="en-GB" dirty="0"/>
              <a:t>		</a:t>
            </a:r>
            <a:r>
              <a:rPr lang="en-GB" dirty="0" err="1"/>
              <a:t>o.add</a:t>
            </a:r>
            <a:r>
              <a:rPr lang="en-GB" dirty="0"/>
              <a:t>(p5);</a:t>
            </a:r>
          </a:p>
          <a:p>
            <a:r>
              <a:rPr lang="en-GB" dirty="0"/>
              <a:t>		</a:t>
            </a:r>
            <a:r>
              <a:rPr lang="en-GB" dirty="0" err="1"/>
              <a:t>m.add</a:t>
            </a:r>
            <a:r>
              <a:rPr lang="en-GB" dirty="0"/>
              <a:t>(card1);</a:t>
            </a:r>
          </a:p>
          <a:p>
            <a:r>
              <a:rPr lang="en-GB" dirty="0"/>
              <a:t>		</a:t>
            </a:r>
            <a:r>
              <a:rPr lang="en-GB" dirty="0" err="1"/>
              <a:t>m.add</a:t>
            </a:r>
            <a:r>
              <a:rPr lang="en-GB" dirty="0"/>
              <a:t>(card2);</a:t>
            </a:r>
          </a:p>
          <a:p>
            <a:r>
              <a:rPr lang="en-GB" dirty="0"/>
              <a:t>		</a:t>
            </a:r>
            <a:r>
              <a:rPr lang="en-GB" dirty="0" err="1"/>
              <a:t>m.add</a:t>
            </a:r>
            <a:r>
              <a:rPr lang="en-GB" dirty="0"/>
              <a:t>(card3);</a:t>
            </a:r>
          </a:p>
          <a:p>
            <a:r>
              <a:rPr lang="en-GB" dirty="0"/>
              <a:t>		</a:t>
            </a:r>
            <a:r>
              <a:rPr lang="en-GB" dirty="0" err="1"/>
              <a:t>m.add</a:t>
            </a:r>
            <a:r>
              <a:rPr lang="en-GB" dirty="0"/>
              <a:t>(card4);</a:t>
            </a:r>
          </a:p>
          <a:p>
            <a:r>
              <a:rPr lang="en-GB" dirty="0"/>
              <a:t>		</a:t>
            </a:r>
            <a:r>
              <a:rPr lang="en-GB" dirty="0" err="1"/>
              <a:t>m.add</a:t>
            </a:r>
            <a:r>
              <a:rPr lang="en-GB" dirty="0"/>
              <a:t>(card5);</a:t>
            </a:r>
          </a:p>
          <a:p>
            <a:endParaRPr lang="en-GB" dirty="0"/>
          </a:p>
          <a:p>
            <a:r>
              <a:rPr lang="en-GB" dirty="0"/>
              <a:t>		for (</a:t>
            </a:r>
            <a:r>
              <a:rPr lang="en-GB" dirty="0" err="1"/>
              <a:t>int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o.size</a:t>
            </a:r>
            <a:r>
              <a:rPr lang="en-GB" dirty="0"/>
              <a:t>(); </a:t>
            </a:r>
            <a:r>
              <a:rPr lang="en-GB" dirty="0" err="1"/>
              <a:t>i</a:t>
            </a:r>
            <a:r>
              <a:rPr lang="en-GB" dirty="0"/>
              <a:t>++) {</a:t>
            </a:r>
          </a:p>
          <a:p>
            <a:r>
              <a:rPr lang="en-GB" dirty="0"/>
              <a:t>			String mc = </a:t>
            </a:r>
            <a:r>
              <a:rPr lang="en-GB" dirty="0" err="1"/>
              <a:t>m.get</a:t>
            </a: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r>
              <a:rPr lang="en-GB" dirty="0"/>
              <a:t>			for (</a:t>
            </a:r>
            <a:r>
              <a:rPr lang="en-GB" dirty="0" err="1"/>
              <a:t>int</a:t>
            </a:r>
            <a:r>
              <a:rPr lang="en-GB" dirty="0"/>
              <a:t> j = 0; j &lt; </a:t>
            </a:r>
            <a:r>
              <a:rPr lang="en-GB" dirty="0" err="1"/>
              <a:t>o.size</a:t>
            </a:r>
            <a:r>
              <a:rPr lang="en-GB" dirty="0"/>
              <a:t>(); </a:t>
            </a:r>
            <a:r>
              <a:rPr lang="en-GB" dirty="0" err="1"/>
              <a:t>j++</a:t>
            </a:r>
            <a:r>
              <a:rPr lang="en-GB" dirty="0"/>
              <a:t>) {</a:t>
            </a:r>
          </a:p>
          <a:p>
            <a:r>
              <a:rPr lang="en-GB" dirty="0"/>
              <a:t>				String </a:t>
            </a:r>
            <a:r>
              <a:rPr lang="en-GB" dirty="0" err="1"/>
              <a:t>oc</a:t>
            </a:r>
            <a:r>
              <a:rPr lang="en-GB" dirty="0"/>
              <a:t> = </a:t>
            </a:r>
            <a:r>
              <a:rPr lang="en-GB" dirty="0" err="1"/>
              <a:t>m.get</a:t>
            </a:r>
            <a:r>
              <a:rPr lang="en-GB" dirty="0"/>
              <a:t>(j);</a:t>
            </a:r>
          </a:p>
          <a:p>
            <a:r>
              <a:rPr lang="en-GB" dirty="0"/>
              <a:t>				if (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oc.substring</a:t>
            </a:r>
            <a:r>
              <a:rPr lang="en-GB" dirty="0"/>
              <a:t>(1)) &gt; 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mc.substring</a:t>
            </a:r>
            <a:r>
              <a:rPr lang="en-GB" dirty="0"/>
              <a:t>(1))) {</a:t>
            </a:r>
          </a:p>
          <a:p>
            <a:r>
              <a:rPr lang="en-GB" dirty="0"/>
              <a:t>					if (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oc.substring</a:t>
            </a:r>
            <a:r>
              <a:rPr lang="en-GB" dirty="0"/>
              <a:t>(1)) &gt; 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hc.substring</a:t>
            </a:r>
            <a:r>
              <a:rPr lang="en-GB" dirty="0"/>
              <a:t>(1))) {</a:t>
            </a:r>
          </a:p>
          <a:p>
            <a:r>
              <a:rPr lang="en-GB" dirty="0"/>
              <a:t>						</a:t>
            </a:r>
            <a:r>
              <a:rPr lang="en-GB" dirty="0" err="1"/>
              <a:t>hc</a:t>
            </a:r>
            <a:r>
              <a:rPr lang="en-GB" dirty="0"/>
              <a:t> = </a:t>
            </a:r>
            <a:r>
              <a:rPr lang="en-GB" dirty="0" err="1"/>
              <a:t>oc</a:t>
            </a:r>
            <a:r>
              <a:rPr lang="en-GB" dirty="0"/>
              <a:t>;</a:t>
            </a:r>
          </a:p>
          <a:p>
            <a:r>
              <a:rPr lang="en-GB" dirty="0"/>
              <a:t>					}</a:t>
            </a:r>
          </a:p>
          <a:p>
            <a:r>
              <a:rPr lang="en-GB" dirty="0"/>
              <a:t>				} else {</a:t>
            </a:r>
          </a:p>
          <a:p>
            <a:r>
              <a:rPr lang="en-GB" dirty="0"/>
              <a:t>					if (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mc.substring</a:t>
            </a:r>
            <a:r>
              <a:rPr lang="en-GB" dirty="0"/>
              <a:t>(1)) &gt; </a:t>
            </a:r>
            <a:r>
              <a:rPr lang="en-GB" dirty="0" err="1"/>
              <a:t>Integer.valueOf</a:t>
            </a:r>
            <a:r>
              <a:rPr lang="en-GB" dirty="0"/>
              <a:t>(</a:t>
            </a:r>
            <a:r>
              <a:rPr lang="en-GB" dirty="0" err="1"/>
              <a:t>hc.substring</a:t>
            </a:r>
            <a:r>
              <a:rPr lang="en-GB" dirty="0"/>
              <a:t>(1))) {</a:t>
            </a:r>
          </a:p>
          <a:p>
            <a:r>
              <a:rPr lang="en-GB" dirty="0"/>
              <a:t>						</a:t>
            </a:r>
            <a:r>
              <a:rPr lang="en-GB" dirty="0" err="1"/>
              <a:t>hc</a:t>
            </a:r>
            <a:r>
              <a:rPr lang="en-GB" dirty="0"/>
              <a:t> = mc;</a:t>
            </a:r>
          </a:p>
          <a:p>
            <a:r>
              <a:rPr lang="en-GB" dirty="0"/>
              <a:t>					}</a:t>
            </a:r>
          </a:p>
          <a:p>
            <a:r>
              <a:rPr lang="en-GB" dirty="0"/>
              <a:t>				}</a:t>
            </a:r>
          </a:p>
          <a:p>
            <a:r>
              <a:rPr lang="en-GB" dirty="0"/>
              <a:t>			}</a:t>
            </a:r>
          </a:p>
          <a:p>
            <a:r>
              <a:rPr lang="en-GB" dirty="0"/>
              <a:t>		}</a:t>
            </a:r>
          </a:p>
          <a:p>
            <a:endParaRPr lang="en-GB" dirty="0"/>
          </a:p>
          <a:p>
            <a:r>
              <a:rPr lang="en-GB" dirty="0"/>
              <a:t>		return </a:t>
            </a:r>
            <a:r>
              <a:rPr lang="en-GB" dirty="0" err="1"/>
              <a:t>m.contains</a:t>
            </a:r>
            <a:r>
              <a:rPr lang="en-GB" dirty="0"/>
              <a:t>(</a:t>
            </a:r>
            <a:r>
              <a:rPr lang="en-GB" dirty="0" err="1"/>
              <a:t>hc</a:t>
            </a:r>
            <a:r>
              <a:rPr lang="en-GB" dirty="0"/>
              <a:t>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66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5410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09368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012302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424414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2040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71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96257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72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18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You must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avoid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leaving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false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clues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that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obscure the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meaning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of code.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1200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Spelling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similar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concepts in </a:t>
            </a:r>
            <a:r>
              <a:rPr lang="fr-BE" sz="1200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similar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ways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is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good 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–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it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is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informative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Using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inconsistent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spelling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,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however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,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is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sz="1200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disinformation</a:t>
            </a:r>
            <a:r>
              <a:rPr lang="fr-BE" sz="1200" dirty="0">
                <a:solidFill>
                  <a:srgbClr val="676C6E"/>
                </a:solidFill>
                <a:latin typeface="Barmeno Std Regular" panose="02000506050000020004" pitchFamily="2" charset="0"/>
              </a:rPr>
              <a:t>.</a:t>
            </a:r>
          </a:p>
          <a:p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Photo =&gt; </a:t>
            </a:r>
            <a:r>
              <a:rPr lang="fr-BE" dirty="0" err="1"/>
              <a:t>Aaaron</a:t>
            </a:r>
            <a:r>
              <a:rPr lang="fr-BE" dirty="0"/>
              <a:t> </a:t>
            </a:r>
            <a:r>
              <a:rPr lang="fr-BE" dirty="0" err="1"/>
              <a:t>Spelling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349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All the information that is connected with a variable </a:t>
            </a: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is</a:t>
            </a: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 </a:t>
            </a: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contained</a:t>
            </a: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a </a:t>
            </a: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variable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a class </a:t>
            </a: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that includes this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a namespace </a:t>
            </a: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that includes the class</a:t>
            </a:r>
          </a:p>
          <a:p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76C6E"/>
                </a:solidFill>
                <a:latin typeface="Barmeno-Regular" pitchFamily="2" charset="0"/>
              </a:rPr>
              <a:t>In object-oriented programming, do not use prefixes, instead</a:t>
            </a:r>
            <a:r>
              <a:rPr lang="en-US" dirty="0">
                <a:solidFill>
                  <a:srgbClr val="676C6E"/>
                </a:solidFill>
                <a:latin typeface="Barmeno-Regular" pitchFamily="2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676C6E"/>
                </a:solidFill>
                <a:latin typeface="Barmeno-Regular" pitchFamily="2" charset="0"/>
              </a:rPr>
              <a:t>design a class!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747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A good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name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contains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as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many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words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as are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needed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to express a concept but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nothing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more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Any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unnecessary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words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make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the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name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longer and harder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to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understand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Short </a:t>
            </a:r>
            <a:r>
              <a:rPr lang="fr-BE" b="1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names</a:t>
            </a:r>
            <a:r>
              <a:rPr lang="fr-BE" b="1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are good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only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when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they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describe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the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whole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concept in the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current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context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(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it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is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better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to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say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“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customersInOrder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”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than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“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list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” in a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context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of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making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 an </a:t>
            </a:r>
            <a:r>
              <a:rPr lang="fr-BE" dirty="0" err="1">
                <a:solidFill>
                  <a:srgbClr val="676C6E"/>
                </a:solidFill>
                <a:latin typeface="Barmeno Std Regular" panose="02000506050000020004" pitchFamily="2" charset="0"/>
              </a:rPr>
              <a:t>order</a:t>
            </a:r>
            <a:r>
              <a:rPr lang="fr-BE" dirty="0">
                <a:solidFill>
                  <a:srgbClr val="676C6E"/>
                </a:solidFill>
                <a:latin typeface="Barmeno Std Regular" panose="02000506050000020004" pitchFamily="2" charset="0"/>
              </a:rPr>
              <a:t>).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4B16F-32CA-462E-BFE4-D18932B5283A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90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yot88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an-thirion.com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yot88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5.tiff"/><Relationship Id="rId10" Type="http://schemas.openxmlformats.org/officeDocument/2006/relationships/image" Target="../media/image8.png"/><Relationship Id="rId4" Type="http://schemas.openxmlformats.org/officeDocument/2006/relationships/hyperlink" Target="https://www.linkedin.com/in/yoanthirion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1_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2">
            <a:extLst>
              <a:ext uri="{FF2B5EF4-FFF2-40B4-BE49-F238E27FC236}">
                <a16:creationId xmlns:a16="http://schemas.microsoft.com/office/drawing/2014/main" id="{E6D8AC2F-5B5B-A74F-A586-F98A69573C4E}"/>
              </a:ext>
            </a:extLst>
          </p:cNvPr>
          <p:cNvSpPr/>
          <p:nvPr userDrawn="1"/>
        </p:nvSpPr>
        <p:spPr>
          <a:xfrm>
            <a:off x="0" y="0"/>
            <a:ext cx="12214800" cy="6857999"/>
          </a:xfrm>
          <a:prstGeom prst="rect">
            <a:avLst/>
          </a:prstGeom>
          <a:solidFill>
            <a:srgbClr val="4C91DE">
              <a:alpha val="7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EAB852-1142-F942-AD9A-0B053284A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146" y="2646794"/>
            <a:ext cx="8795881" cy="1006474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R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2C1A7F30-FF79-364C-837E-590DF2A7D66E}"/>
              </a:ext>
            </a:extLst>
          </p:cNvPr>
          <p:cNvSpPr txBox="1"/>
          <p:nvPr userDrawn="1"/>
        </p:nvSpPr>
        <p:spPr>
          <a:xfrm>
            <a:off x="6835962" y="3746239"/>
            <a:ext cx="160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ngers" pitchFamily="2" charset="77"/>
              </a:rPr>
              <a:t>B</a:t>
            </a:r>
            <a:r>
              <a:rPr lang="en-FR" sz="1400" dirty="0">
                <a:solidFill>
                  <a:schemeClr val="bg1"/>
                </a:solidFill>
                <a:latin typeface="Bangers" pitchFamily="2" charset="77"/>
              </a:rPr>
              <a:t>y yoan thirion</a:t>
            </a:r>
          </a:p>
        </p:txBody>
      </p:sp>
    </p:spTree>
    <p:extLst>
      <p:ext uri="{BB962C8B-B14F-4D97-AF65-F5344CB8AC3E}">
        <p14:creationId xmlns:p14="http://schemas.microsoft.com/office/powerpoint/2010/main" val="392556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1_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2">
            <a:extLst>
              <a:ext uri="{FF2B5EF4-FFF2-40B4-BE49-F238E27FC236}">
                <a16:creationId xmlns:a16="http://schemas.microsoft.com/office/drawing/2014/main" id="{E6D8AC2F-5B5B-A74F-A586-F98A69573C4E}"/>
              </a:ext>
            </a:extLst>
          </p:cNvPr>
          <p:cNvSpPr/>
          <p:nvPr userDrawn="1"/>
        </p:nvSpPr>
        <p:spPr>
          <a:xfrm>
            <a:off x="0" y="0"/>
            <a:ext cx="12214800" cy="6857999"/>
          </a:xfrm>
          <a:prstGeom prst="rect">
            <a:avLst/>
          </a:prstGeom>
          <a:solidFill>
            <a:srgbClr val="4C91DE">
              <a:alpha val="7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EAB852-1142-F942-AD9A-0B053284A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14" y="984069"/>
            <a:ext cx="11817313" cy="4319451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9630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1_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410C3-102A-4F47-B8C2-ECFAA199B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3924649"/>
          </a:xfrm>
          <a:prstGeom prst="rect">
            <a:avLst/>
          </a:prstGeom>
        </p:spPr>
        <p:txBody>
          <a:bodyPr/>
          <a:lstStyle>
            <a:lvl1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0304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 preserve="1" userDrawn="1">
  <p:cSld name="1_Main point">
    <p:bg>
      <p:bgPr>
        <a:solidFill>
          <a:schemeClr val="bg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9A2C5F-B161-DF4C-BEB2-F4CF2AA6E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410C3-102A-4F47-B8C2-ECFAA199B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5422407"/>
          </a:xfrm>
          <a:prstGeom prst="rect">
            <a:avLst/>
          </a:prstGeom>
        </p:spPr>
        <p:txBody>
          <a:bodyPr/>
          <a:lstStyle>
            <a:lvl1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E3D90-5D59-6347-8518-06B55C80EB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49087" y="481833"/>
            <a:ext cx="837810" cy="8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8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301437" y="839971"/>
            <a:ext cx="3744000" cy="90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rgbClr val="4C91DE"/>
                </a:solidFill>
                <a:latin typeface="Bangers" pitchFamily="2" charset="77"/>
                <a:ea typeface="Gaegu" pitchFamily="2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lang="en-US" sz="2000" b="0" i="0" u="none" strike="noStrike" cap="none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38E9B-B725-5F41-8CC6-62375C7FE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7168" y="-1"/>
            <a:ext cx="7874832" cy="6858001"/>
          </a:xfrm>
          <a:prstGeom prst="rect">
            <a:avLst/>
          </a:prstGeom>
          <a:solidFill>
            <a:srgbClr val="4C91DE">
              <a:alpha val="60000"/>
            </a:srgbClr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1pPr>
            <a:lvl2pPr>
              <a:defRPr sz="32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2pPr>
            <a:lvl3pPr>
              <a:defRPr sz="32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3pPr>
            <a:lvl4pPr>
              <a:defRPr sz="32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4pPr>
            <a:lvl5pPr>
              <a:defRPr sz="3200">
                <a:solidFill>
                  <a:schemeClr val="bg1"/>
                </a:solidFill>
                <a:latin typeface="Bangers" pitchFamily="2" charset="77"/>
                <a:ea typeface="Gaegu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 preserve="1" userDrawn="1">
  <p:cSld name="1_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7BE35-DA42-A143-8FEB-E650F6CB5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2A0635-DD6B-E54C-B492-E936830D0441}"/>
              </a:ext>
            </a:extLst>
          </p:cNvPr>
          <p:cNvSpPr/>
          <p:nvPr userDrawn="1"/>
        </p:nvSpPr>
        <p:spPr>
          <a:xfrm>
            <a:off x="4831069" y="117068"/>
            <a:ext cx="25298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4800" dirty="0">
                <a:solidFill>
                  <a:srgbClr val="4C91DE"/>
                </a:solidFill>
                <a:latin typeface="Bangers" pitchFamily="2" charset="77"/>
              </a:rPr>
              <a:t>Who am I 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BBE223-7C38-284D-9C22-DFC4B785E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865" r="44685" b="5846"/>
          <a:stretch/>
        </p:blipFill>
        <p:spPr>
          <a:xfrm>
            <a:off x="10781425" y="81307"/>
            <a:ext cx="1397969" cy="1801677"/>
          </a:xfrm>
          <a:prstGeom prst="rect">
            <a:avLst/>
          </a:prstGeom>
          <a:ln w="76200">
            <a:solidFill>
              <a:srgbClr val="4C91DE"/>
            </a:solidFill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9D2E36-E972-9E46-9043-25A2E7DDC048}"/>
              </a:ext>
            </a:extLst>
          </p:cNvPr>
          <p:cNvSpPr/>
          <p:nvPr userDrawn="1"/>
        </p:nvSpPr>
        <p:spPr>
          <a:xfrm>
            <a:off x="4342319" y="967685"/>
            <a:ext cx="3507359" cy="338554"/>
          </a:xfrm>
          <a:prstGeom prst="rect">
            <a:avLst/>
          </a:prstGeom>
          <a:solidFill>
            <a:srgbClr val="4C91D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ngers" pitchFamily="2" charset="77"/>
              </a:rPr>
              <a:t>Technical Agile coach, Software craftsman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9351F-944E-B943-A5BD-A5D50BAD10AB}"/>
              </a:ext>
            </a:extLst>
          </p:cNvPr>
          <p:cNvSpPr/>
          <p:nvPr userDrawn="1"/>
        </p:nvSpPr>
        <p:spPr>
          <a:xfrm>
            <a:off x="701824" y="1622501"/>
            <a:ext cx="39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4C91DE"/>
                </a:solidFill>
                <a:latin typeface="Bangers" pitchFamily="2" charset="77"/>
              </a:rPr>
              <a:t>I’m Yoan THIRION </a:t>
            </a:r>
            <a:r>
              <a:rPr lang="en-US" sz="1800" dirty="0">
                <a:solidFill>
                  <a:srgbClr val="4C91DE"/>
                </a:solidFill>
                <a:latin typeface="Bangers" pitchFamily="2" charset="77"/>
              </a:rPr>
              <a:t>(freelance)</a:t>
            </a:r>
            <a:endParaRPr lang="en-US" sz="2400" dirty="0">
              <a:solidFill>
                <a:srgbClr val="4C91DE"/>
              </a:solidFill>
              <a:latin typeface="Bangers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0AF441-A38A-9C40-8B68-BF851F711768}"/>
              </a:ext>
            </a:extLst>
          </p:cNvPr>
          <p:cNvSpPr/>
          <p:nvPr userDrawn="1"/>
        </p:nvSpPr>
        <p:spPr>
          <a:xfrm>
            <a:off x="701824" y="2147263"/>
            <a:ext cx="10585342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Bangers" pitchFamily="2" charset="77"/>
              </a:rPr>
              <a:t>design software since more than 12 years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Bangers" pitchFamily="2" charset="77"/>
              </a:rPr>
              <a:t>fundamental to succeed in that area : agility and technical excellence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Bangers" pitchFamily="2" charset="77"/>
              </a:rPr>
              <a:t>help teams deliver well crafted software </a:t>
            </a:r>
          </a:p>
          <a:p>
            <a:pPr marL="342900" lvl="5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Bangers" pitchFamily="2" charset="77"/>
              </a:rPr>
              <a:t>implementation of agile and technical practices (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Bangers" pitchFamily="2" charset="77"/>
              </a:rPr>
              <a:t>eXtreme</a:t>
            </a:r>
            <a:r>
              <a:rPr lang="en-US" b="0" i="0" dirty="0">
                <a:solidFill>
                  <a:srgbClr val="555555"/>
                </a:solidFill>
                <a:effectLst/>
                <a:latin typeface="Bangers" pitchFamily="2" charset="77"/>
              </a:rPr>
              <a:t> programming, Refactoring, DDD, Mob programming, …)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877234-152D-C242-B883-5E97D0347DB0}"/>
              </a:ext>
            </a:extLst>
          </p:cNvPr>
          <p:cNvSpPr txBox="1"/>
          <p:nvPr userDrawn="1"/>
        </p:nvSpPr>
        <p:spPr>
          <a:xfrm>
            <a:off x="7950261" y="3955845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4C91DE"/>
                </a:solidFill>
                <a:latin typeface="Bangers" pitchFamily="2" charset="77"/>
              </a:rPr>
              <a:t>Let’s connect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6BEC77-7EF3-D445-BF73-B9FB71B3C23B}"/>
              </a:ext>
            </a:extLst>
          </p:cNvPr>
          <p:cNvSpPr/>
          <p:nvPr userDrawn="1"/>
        </p:nvSpPr>
        <p:spPr>
          <a:xfrm>
            <a:off x="701824" y="3641270"/>
            <a:ext cx="39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4C91DE"/>
                </a:solidFill>
                <a:latin typeface="Bangers" pitchFamily="2" charset="77"/>
              </a:rPr>
              <a:t>My services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88DCC7-3582-DD48-B0A0-9CF2C9E2A7B5}"/>
              </a:ext>
            </a:extLst>
          </p:cNvPr>
          <p:cNvSpPr/>
          <p:nvPr userDrawn="1"/>
        </p:nvSpPr>
        <p:spPr>
          <a:xfrm>
            <a:off x="624836" y="1664680"/>
            <a:ext cx="45719" cy="377305"/>
          </a:xfrm>
          <a:prstGeom prst="rect">
            <a:avLst/>
          </a:prstGeom>
          <a:solidFill>
            <a:srgbClr val="4C91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FB94E-3963-C64C-B1E0-00B1BC99CDA9}"/>
              </a:ext>
            </a:extLst>
          </p:cNvPr>
          <p:cNvSpPr/>
          <p:nvPr userDrawn="1"/>
        </p:nvSpPr>
        <p:spPr>
          <a:xfrm>
            <a:off x="624836" y="3683449"/>
            <a:ext cx="45719" cy="377305"/>
          </a:xfrm>
          <a:prstGeom prst="rect">
            <a:avLst/>
          </a:prstGeom>
          <a:solidFill>
            <a:srgbClr val="4C91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BC0D5E-F56C-6943-A2B4-4D8664CDC2CC}"/>
              </a:ext>
            </a:extLst>
          </p:cNvPr>
          <p:cNvSpPr/>
          <p:nvPr userDrawn="1"/>
        </p:nvSpPr>
        <p:spPr>
          <a:xfrm>
            <a:off x="7807559" y="3998024"/>
            <a:ext cx="45719" cy="377305"/>
          </a:xfrm>
          <a:prstGeom prst="rect">
            <a:avLst/>
          </a:prstGeom>
          <a:solidFill>
            <a:srgbClr val="4C91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C2295C4A-739B-AA41-9E81-54DF1833FE5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18614" y="4826755"/>
            <a:ext cx="776427" cy="776427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6D5EED3-D3D8-344E-9E08-DD4F5E14AD4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87584" y="4738719"/>
            <a:ext cx="952500" cy="9525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85524F-FE9C-844B-AB11-B5008D581588}"/>
              </a:ext>
            </a:extLst>
          </p:cNvPr>
          <p:cNvSpPr/>
          <p:nvPr userDrawn="1"/>
        </p:nvSpPr>
        <p:spPr>
          <a:xfrm>
            <a:off x="7211276" y="5882220"/>
            <a:ext cx="312777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C91DE"/>
                </a:solidFill>
                <a:latin typeface="Bangers" pitchFamily="2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https://www.yoan-thirion.com/</a:t>
            </a:r>
            <a:endParaRPr lang="en-FR" dirty="0">
              <a:solidFill>
                <a:srgbClr val="4C91DE"/>
              </a:solidFill>
              <a:latin typeface="Banger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FC1C6-1163-DA46-A417-D28F2B9C6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31699" r="29163" b="37616"/>
          <a:stretch/>
        </p:blipFill>
        <p:spPr>
          <a:xfrm>
            <a:off x="1150292" y="4252828"/>
            <a:ext cx="649081" cy="605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0EB10-634D-5A49-8A92-69D0D2DF0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30347" r="34235" b="33286"/>
          <a:stretch/>
        </p:blipFill>
        <p:spPr>
          <a:xfrm>
            <a:off x="2949665" y="4229200"/>
            <a:ext cx="643451" cy="708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5F5A8-F7B9-0E4D-A37B-8FE61F6735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35027" r="35344" b="32321"/>
          <a:stretch/>
        </p:blipFill>
        <p:spPr>
          <a:xfrm>
            <a:off x="4831069" y="4229199"/>
            <a:ext cx="530594" cy="7087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D2A98-5AFE-044E-BD89-8AE6A0342D03}"/>
              </a:ext>
            </a:extLst>
          </p:cNvPr>
          <p:cNvSpPr/>
          <p:nvPr userDrawn="1"/>
        </p:nvSpPr>
        <p:spPr>
          <a:xfrm>
            <a:off x="701824" y="4937971"/>
            <a:ext cx="1552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Bangers" pitchFamily="2" charset="77"/>
              </a:rPr>
              <a:t>Technical agile coaching</a:t>
            </a:r>
            <a:endParaRPr lang="en-FR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704D30-D406-414B-830C-BB87B5EFA950}"/>
              </a:ext>
            </a:extLst>
          </p:cNvPr>
          <p:cNvSpPr/>
          <p:nvPr userDrawn="1"/>
        </p:nvSpPr>
        <p:spPr>
          <a:xfrm>
            <a:off x="2495376" y="4937970"/>
            <a:ext cx="153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Bangers" pitchFamily="2" charset="77"/>
              </a:rPr>
              <a:t>Communities of practice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6855F2-0B93-6F41-B111-4E95FB7B5516}"/>
              </a:ext>
            </a:extLst>
          </p:cNvPr>
          <p:cNvSpPr/>
          <p:nvPr userDrawn="1"/>
        </p:nvSpPr>
        <p:spPr>
          <a:xfrm>
            <a:off x="4551184" y="4937970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Bangers" pitchFamily="2" charset="77"/>
              </a:rPr>
              <a:t>Cultural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0283-7A1F-6F4C-9F56-36C2AB59B94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73182" y="5394874"/>
            <a:ext cx="1003300" cy="660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7B3983C-C4B8-DD44-99A8-7CB90775BE45}"/>
              </a:ext>
            </a:extLst>
          </p:cNvPr>
          <p:cNvSpPr/>
          <p:nvPr userDrawn="1"/>
        </p:nvSpPr>
        <p:spPr>
          <a:xfrm>
            <a:off x="1148451" y="6063008"/>
            <a:ext cx="5613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err="1">
                <a:solidFill>
                  <a:srgbClr val="555555"/>
                </a:solidFill>
                <a:effectLst/>
                <a:latin typeface="Bangers" pitchFamily="2" charset="77"/>
              </a:rPr>
              <a:t>devops</a:t>
            </a:r>
            <a:endParaRPr lang="en-FR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8900F-2824-D546-811F-4358D4F1CD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887034" y="5491380"/>
            <a:ext cx="805218" cy="56059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8C12-8313-1C46-B615-2793B55C9F79}"/>
              </a:ext>
            </a:extLst>
          </p:cNvPr>
          <p:cNvSpPr/>
          <p:nvPr userDrawn="1"/>
        </p:nvSpPr>
        <p:spPr>
          <a:xfrm>
            <a:off x="2858274" y="6087419"/>
            <a:ext cx="862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Bangers" pitchFamily="2" charset="77"/>
              </a:rPr>
              <a:t>Brown bags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2555A-FDAE-AE44-A7CA-DABAD6A9C4A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95986" y="5445456"/>
            <a:ext cx="887029" cy="6175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15EA4DE-3B34-7548-AEF4-89F3254C88E2}"/>
              </a:ext>
            </a:extLst>
          </p:cNvPr>
          <p:cNvSpPr/>
          <p:nvPr userDrawn="1"/>
        </p:nvSpPr>
        <p:spPr>
          <a:xfrm>
            <a:off x="4613305" y="6087419"/>
            <a:ext cx="995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Bangers" pitchFamily="2" charset="77"/>
              </a:rPr>
              <a:t>Serious games</a:t>
            </a:r>
          </a:p>
        </p:txBody>
      </p:sp>
    </p:spTree>
    <p:extLst>
      <p:ext uri="{BB962C8B-B14F-4D97-AF65-F5344CB8AC3E}">
        <p14:creationId xmlns:p14="http://schemas.microsoft.com/office/powerpoint/2010/main" val="303054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twitter.com/yot88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C6F7B4-5F19-D048-8066-BBA73F782CD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69ABB-8613-3349-8685-4014FEE4CAE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249087" y="481833"/>
            <a:ext cx="837810" cy="837810"/>
          </a:xfrm>
          <a:prstGeom prst="rect">
            <a:avLst/>
          </a:prstGeom>
        </p:spPr>
      </p:pic>
      <p:sp>
        <p:nvSpPr>
          <p:cNvPr id="11" name="TextBox 10">
            <a:hlinkClick r:id="rId10"/>
            <a:extLst>
              <a:ext uri="{FF2B5EF4-FFF2-40B4-BE49-F238E27FC236}">
                <a16:creationId xmlns:a16="http://schemas.microsoft.com/office/drawing/2014/main" id="{6C813005-9E98-0B44-B747-4B621646E596}"/>
              </a:ext>
            </a:extLst>
          </p:cNvPr>
          <p:cNvSpPr txBox="1"/>
          <p:nvPr userDrawn="1"/>
        </p:nvSpPr>
        <p:spPr>
          <a:xfrm rot="16200000">
            <a:off x="825992" y="6113519"/>
            <a:ext cx="800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  <a:latin typeface="Bangers" pitchFamily="2" charset="77"/>
              </a:rPr>
              <a:t>@yot88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6" r:id="rId2"/>
    <p:sldLayoutId id="2147483659" r:id="rId3"/>
    <p:sldLayoutId id="2147483657" r:id="rId4"/>
    <p:sldLayoutId id="2147483654" r:id="rId5"/>
    <p:sldLayoutId id="2147483660" r:id="rId6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welcomeonboard/EhZaQPO9XwTHCd7RGyP17SmoTCrN60QrAlngV6tGmoNo6BsWmCNTF4joUEID3rO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thirion/clean-cod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tmp"/><Relationship Id="rId4" Type="http://schemas.openxmlformats.org/officeDocument/2006/relationships/hyperlink" Target="https://refactoring.guru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yoan-thirion.gitbook.io/knowledge-base/software-craftsmanship/code-katas/mikado-method" TargetMode="Externa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0B17-1C02-3D4B-A260-4B9BB1C5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146" y="2646794"/>
            <a:ext cx="8795881" cy="1006474"/>
          </a:xfrm>
        </p:spPr>
        <p:txBody>
          <a:bodyPr/>
          <a:lstStyle/>
          <a:p>
            <a:r>
              <a:rPr lang="en-US" sz="6000" dirty="0"/>
              <a:t>C</a:t>
            </a:r>
            <a:r>
              <a:rPr lang="en-FR" sz="6000" dirty="0"/>
              <a:t>lean code</a:t>
            </a:r>
          </a:p>
        </p:txBody>
      </p:sp>
      <p:pic>
        <p:nvPicPr>
          <p:cNvPr id="1028" name="Picture 4" descr="covered in bubbles">
            <a:extLst>
              <a:ext uri="{FF2B5EF4-FFF2-40B4-BE49-F238E27FC236}">
                <a16:creationId xmlns:a16="http://schemas.microsoft.com/office/drawing/2014/main" id="{DB4F3417-0DD8-4644-92F0-48C4BC8F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77" y="1204434"/>
            <a:ext cx="3891194" cy="38911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5066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9" y="162127"/>
            <a:ext cx="6705600" cy="248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49" y="3951189"/>
            <a:ext cx="6807200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235" y="652713"/>
            <a:ext cx="2362587" cy="2036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7658EC-6D43-E345-93E0-B887D7F0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131" y="3116531"/>
            <a:ext cx="9569738" cy="624937"/>
          </a:xfrm>
        </p:spPr>
        <p:txBody>
          <a:bodyPr/>
          <a:lstStyle/>
          <a:p>
            <a:r>
              <a:rPr lang="en-US" dirty="0"/>
              <a:t>Names must reveal your intentions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917597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1" y="260649"/>
            <a:ext cx="68834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85" y="3884709"/>
            <a:ext cx="56134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511" y="1248076"/>
            <a:ext cx="2112235" cy="3029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DB153-A74B-9B46-A92D-07832905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50" y="2348718"/>
            <a:ext cx="8302800" cy="828029"/>
          </a:xfrm>
        </p:spPr>
        <p:txBody>
          <a:bodyPr/>
          <a:lstStyle/>
          <a:p>
            <a:r>
              <a:rPr lang="en-US" dirty="0"/>
              <a:t>Avoid Disinformation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2138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2" y="260648"/>
            <a:ext cx="6464300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1" y="3056599"/>
            <a:ext cx="4953000" cy="3060700"/>
          </a:xfrm>
          <a:prstGeom prst="rect">
            <a:avLst/>
          </a:prstGeom>
        </p:spPr>
      </p:pic>
      <p:pic>
        <p:nvPicPr>
          <p:cNvPr id="6" name="Picture 2" descr="See original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6" y="3144653"/>
            <a:ext cx="2573257" cy="184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A53E5E2-6E32-2247-B988-B92EB5E4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822" y="2145435"/>
            <a:ext cx="9960356" cy="828029"/>
          </a:xfrm>
        </p:spPr>
        <p:txBody>
          <a:bodyPr/>
          <a:lstStyle/>
          <a:p>
            <a:r>
              <a:rPr lang="en-US" sz="4000" dirty="0"/>
              <a:t>Use meaningful names in their self context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1458623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24" y="1057690"/>
            <a:ext cx="10635449" cy="8351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24" y="3951857"/>
            <a:ext cx="4851400" cy="1054100"/>
          </a:xfrm>
          <a:prstGeom prst="rect">
            <a:avLst/>
          </a:prstGeom>
        </p:spPr>
      </p:pic>
      <p:pic>
        <p:nvPicPr>
          <p:cNvPr id="6" name="Picture 2" descr="See original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120" y="3050274"/>
            <a:ext cx="3396704" cy="16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811A7DD-00F3-474B-B80B-1FBAFB7D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83" y="2498912"/>
            <a:ext cx="6906437" cy="828029"/>
          </a:xfrm>
        </p:spPr>
        <p:txBody>
          <a:bodyPr/>
          <a:lstStyle/>
          <a:p>
            <a:r>
              <a:rPr lang="en-US" dirty="0"/>
              <a:t>Good names length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42816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1" y="1367070"/>
            <a:ext cx="70866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71" y="4492558"/>
            <a:ext cx="72644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495" y="2385020"/>
            <a:ext cx="3679997" cy="168481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412B8E7-4B7F-A74E-980A-F315E71C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56" y="2813416"/>
            <a:ext cx="6222856" cy="828029"/>
          </a:xfrm>
        </p:spPr>
        <p:txBody>
          <a:bodyPr/>
          <a:lstStyle/>
          <a:p>
            <a:r>
              <a:rPr lang="en-US" dirty="0"/>
              <a:t>Avoid Encodings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266570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193180" y="3049481"/>
            <a:ext cx="7409256" cy="1442279"/>
            <a:chOff x="395536" y="2412875"/>
            <a:chExt cx="5040560" cy="1224136"/>
          </a:xfrm>
        </p:grpSpPr>
        <p:sp>
          <p:nvSpPr>
            <p:cNvPr id="5" name="Rectangle 4"/>
            <p:cNvSpPr/>
            <p:nvPr/>
          </p:nvSpPr>
          <p:spPr>
            <a:xfrm>
              <a:off x="395536" y="2412875"/>
              <a:ext cx="5040560" cy="1224136"/>
            </a:xfrm>
            <a:prstGeom prst="rect">
              <a:avLst/>
            </a:prstGeom>
            <a:solidFill>
              <a:srgbClr val="4C91D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2400" dirty="0">
                <a:latin typeface="Bangers" pitchFamily="2" charset="77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39552" y="2486275"/>
              <a:ext cx="4572000" cy="113107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Java class names from Spring Framework</a:t>
              </a:r>
              <a:r>
                <a:rPr lang="fr-BE" sz="20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:</a:t>
              </a:r>
            </a:p>
            <a:p>
              <a:pPr marL="380990" indent="-380990">
                <a:buFont typeface="Arial" panose="020B0604020202020204" pitchFamily="34" charset="0"/>
                <a:buChar char="•"/>
              </a:pPr>
              <a:r>
                <a:rPr lang="fr-BE" sz="18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SimpleBeanFactoryAwareAspectInstanceFactory</a:t>
              </a:r>
              <a:endParaRPr lang="fr-BE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80990" indent="-380990">
                <a:buFont typeface="Arial" panose="020B0604020202020204" pitchFamily="34" charset="0"/>
                <a:buChar char="•"/>
              </a:pPr>
              <a:r>
                <a:rPr lang="fr-BE" sz="18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AbstractInterceptorDrivenBeanDefinitionDecorator</a:t>
              </a:r>
              <a:endParaRPr lang="fr-BE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80990" indent="-380990">
                <a:buFont typeface="Arial" panose="020B0604020202020204" pitchFamily="34" charset="0"/>
                <a:buChar char="•"/>
              </a:pPr>
              <a:r>
                <a:rPr lang="fr-BE" sz="18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AbstractSingletonProxyFactoryBean</a:t>
              </a:r>
              <a:endParaRPr lang="fr-BE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1A603D-8035-0B4C-B1A1-B345736C2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1355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Classes and objects should have noun or noun-phrase names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class name should not be a verb.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R" dirty="0"/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9AD52105-0FFE-5945-B33C-803AE8A3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Class Names</a:t>
            </a:r>
            <a:endParaRPr lang="en-FR" dirty="0"/>
          </a:p>
        </p:txBody>
      </p:sp>
      <p:pic>
        <p:nvPicPr>
          <p:cNvPr id="4098" name="Picture 2" descr="Bitmoji Image">
            <a:extLst>
              <a:ext uri="{FF2B5EF4-FFF2-40B4-BE49-F238E27FC236}">
                <a16:creationId xmlns:a16="http://schemas.microsoft.com/office/drawing/2014/main" id="{F9C33A0A-C5F4-0247-9DE3-2859C056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8" y="2230320"/>
            <a:ext cx="3724922" cy="37437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0872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www.bonkersworld.net/images/2011.09.07_object_oriented_programmer_wor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123395"/>
            <a:ext cx="12289365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6497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-122595"/>
            <a:ext cx="12623968" cy="7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884" y="1604797"/>
            <a:ext cx="133402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 err="1">
                <a:solidFill>
                  <a:srgbClr val="EE1A23"/>
                </a:solidFill>
                <a:latin typeface="Bangers" pitchFamily="2" charset="77"/>
              </a:rPr>
              <a:t>VenetianBlind</a:t>
            </a:r>
            <a:endParaRPr lang="fr-BE" sz="1867" dirty="0">
              <a:solidFill>
                <a:srgbClr val="EE1A23"/>
              </a:solidFill>
              <a:latin typeface="Banger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414" y="2468893"/>
            <a:ext cx="10246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 err="1">
                <a:solidFill>
                  <a:srgbClr val="EE1A23"/>
                </a:solidFill>
                <a:latin typeface="Bangers" pitchFamily="2" charset="77"/>
              </a:rPr>
              <a:t>Television</a:t>
            </a:r>
            <a:endParaRPr lang="fr-BE" sz="1867" dirty="0">
              <a:solidFill>
                <a:srgbClr val="EE1A23"/>
              </a:solidFill>
              <a:latin typeface="Bangers" pitchFamily="2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5663" y="3930732"/>
            <a:ext cx="79861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>
                <a:solidFill>
                  <a:srgbClr val="EE1A23"/>
                </a:solidFill>
                <a:latin typeface="Bangers" pitchFamily="2" charset="77"/>
              </a:rPr>
              <a:t>Picture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627" y="3690705"/>
            <a:ext cx="6864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>
                <a:solidFill>
                  <a:srgbClr val="EE1A23"/>
                </a:solidFill>
                <a:latin typeface="Bangers" pitchFamily="2" charset="77"/>
              </a:rPr>
              <a:t>Glass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4613" y="5733256"/>
            <a:ext cx="5918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>
                <a:solidFill>
                  <a:srgbClr val="EE1A23"/>
                </a:solidFill>
                <a:latin typeface="Bangers" pitchFamily="2" charset="77"/>
              </a:rPr>
              <a:t>Sofa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1585" y="5829267"/>
            <a:ext cx="23567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 err="1">
                <a:solidFill>
                  <a:srgbClr val="EE1A23"/>
                </a:solidFill>
                <a:latin typeface="Bangers" pitchFamily="2" charset="77"/>
              </a:rPr>
              <a:t>TelevisionRemoteControl</a:t>
            </a:r>
            <a:endParaRPr lang="fr-BE" sz="1867" dirty="0">
              <a:solidFill>
                <a:srgbClr val="EE1A23"/>
              </a:solidFill>
              <a:latin typeface="Bangers" pitchFamily="2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8395" y="1620997"/>
            <a:ext cx="63350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 err="1">
                <a:solidFill>
                  <a:srgbClr val="EE1A23"/>
                </a:solidFill>
                <a:latin typeface="Bangers" pitchFamily="2" charset="77"/>
              </a:rPr>
              <a:t>Door</a:t>
            </a:r>
            <a:endParaRPr lang="fr-BE" sz="1867" dirty="0">
              <a:solidFill>
                <a:srgbClr val="EE1A23"/>
              </a:solidFill>
              <a:latin typeface="Bangers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40857" y="4581128"/>
            <a:ext cx="90922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867" dirty="0" err="1">
                <a:solidFill>
                  <a:srgbClr val="EE1A23"/>
                </a:solidFill>
                <a:latin typeface="Bangers" pitchFamily="2" charset="77"/>
              </a:rPr>
              <a:t>Peephole</a:t>
            </a:r>
            <a:endParaRPr lang="fr-BE" sz="1867" dirty="0">
              <a:solidFill>
                <a:srgbClr val="EE1A23"/>
              </a:solidFill>
              <a:latin typeface="Banger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03041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mbiguous vs ubiquito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6101"/>
            <a:ext cx="4297401" cy="43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103F-6057-A94C-B931-7B14114B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Use an ubiquitous language</a:t>
            </a:r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B3AA9F-B6DA-314C-ABAC-7DDB1DB56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Language used :</a:t>
            </a:r>
          </a:p>
          <a:p>
            <a:endParaRPr lang="en-US" dirty="0"/>
          </a:p>
          <a:p>
            <a:r>
              <a:rPr lang="en-US" dirty="0"/>
              <a:t>By all team members</a:t>
            </a:r>
          </a:p>
          <a:p>
            <a:r>
              <a:rPr lang="en-US" dirty="0"/>
              <a:t>By all business experts</a:t>
            </a:r>
          </a:p>
          <a:p>
            <a:endParaRPr lang="en-US" dirty="0"/>
          </a:p>
          <a:p>
            <a:r>
              <a:rPr lang="en-US" sz="3600" dirty="0">
                <a:solidFill>
                  <a:srgbClr val="4C91DE"/>
                </a:solidFill>
              </a:rPr>
              <a:t>In the source code as well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3957529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49A17-996F-9347-891C-33E60B7E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FR" dirty="0"/>
              <a:t>hat about comments ?</a:t>
            </a:r>
          </a:p>
        </p:txBody>
      </p:sp>
      <p:pic>
        <p:nvPicPr>
          <p:cNvPr id="5122" name="Picture 2" descr="Bitmoji Image">
            <a:extLst>
              <a:ext uri="{FF2B5EF4-FFF2-40B4-BE49-F238E27FC236}">
                <a16:creationId xmlns:a16="http://schemas.microsoft.com/office/drawing/2014/main" id="{08CD2A1D-68DF-4747-A97A-42896ABE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443" y="1142055"/>
            <a:ext cx="3241113" cy="32411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FD189E-4132-6242-A38B-B0B5E3BA6F8F}"/>
              </a:ext>
            </a:extLst>
          </p:cNvPr>
          <p:cNvSpPr/>
          <p:nvPr/>
        </p:nvSpPr>
        <p:spPr>
          <a:xfrm>
            <a:off x="1807781" y="4681384"/>
            <a:ext cx="8912771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36363"/>
                </a:solidFill>
                <a:latin typeface="Bangers" pitchFamily="2" charset="77"/>
              </a:rPr>
              <a:t>“A common fallacy is to assume authors of incomprehensible code will somehow be able to express themselves lucidly and clearly in comments.”</a:t>
            </a:r>
          </a:p>
          <a:p>
            <a:r>
              <a:rPr lang="en-US" dirty="0">
                <a:solidFill>
                  <a:srgbClr val="636363"/>
                </a:solidFill>
                <a:latin typeface="Bangers" pitchFamily="2" charset="77"/>
              </a:rPr>
              <a:t>								 —</a:t>
            </a:r>
            <a:r>
              <a:rPr lang="en-US" dirty="0" err="1">
                <a:solidFill>
                  <a:srgbClr val="636363"/>
                </a:solidFill>
                <a:latin typeface="Bangers" pitchFamily="2" charset="77"/>
              </a:rPr>
              <a:t>Kevlin</a:t>
            </a:r>
            <a:r>
              <a:rPr lang="en-US" dirty="0">
                <a:solidFill>
                  <a:srgbClr val="636363"/>
                </a:solidFill>
                <a:latin typeface="Bangers" pitchFamily="2" charset="77"/>
              </a:rPr>
              <a:t> </a:t>
            </a:r>
            <a:r>
              <a:rPr lang="en-US" dirty="0" err="1">
                <a:solidFill>
                  <a:srgbClr val="636363"/>
                </a:solidFill>
                <a:latin typeface="Bangers" pitchFamily="2" charset="77"/>
              </a:rPr>
              <a:t>Henney</a:t>
            </a:r>
            <a:endParaRPr lang="en-US" dirty="0">
              <a:solidFill>
                <a:srgbClr val="636363"/>
              </a:solidFill>
              <a:latin typeface="Banger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711314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6D4BD3-8C2A-E548-9587-1442DA3C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FR" dirty="0"/>
              <a:t>our definition of clean code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D9342B-2B91-204A-A79B-1FAA1B5BD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FR" dirty="0"/>
              <a:t>magine you open the most beautiful code on earth. It is perfect !!!</a:t>
            </a:r>
          </a:p>
          <a:p>
            <a:r>
              <a:rPr lang="en-US" dirty="0"/>
              <a:t>W</a:t>
            </a:r>
            <a:r>
              <a:rPr lang="en-FR" dirty="0"/>
              <a:t>hat do you see in this code ? Why is it so perfect ?</a:t>
            </a:r>
          </a:p>
        </p:txBody>
      </p:sp>
      <p:pic>
        <p:nvPicPr>
          <p:cNvPr id="1028" name="Picture 4" descr="Bitmoji Image">
            <a:extLst>
              <a:ext uri="{FF2B5EF4-FFF2-40B4-BE49-F238E27FC236}">
                <a16:creationId xmlns:a16="http://schemas.microsoft.com/office/drawing/2014/main" id="{10B59262-3F5D-1248-8C05-D505B9E0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21" y="2316124"/>
            <a:ext cx="2769956" cy="276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6B122-A1A6-8A40-BEDD-BC7E976664FC}"/>
              </a:ext>
            </a:extLst>
          </p:cNvPr>
          <p:cNvSpPr/>
          <p:nvPr/>
        </p:nvSpPr>
        <p:spPr>
          <a:xfrm>
            <a:off x="1813982" y="5298198"/>
            <a:ext cx="8564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400" dirty="0">
                <a:solidFill>
                  <a:srgbClr val="4C91DE"/>
                </a:solidFill>
                <a:latin typeface="Banger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https://miro.com/welcomeonboard/EhZaQPO9XwTHCd7RGyP17SmoTCrN60QrAlngV6tGmoNo6BsWmCNTF4joUEID3rOI</a:t>
            </a:r>
            <a:endParaRPr lang="en-FR" sz="1400" dirty="0">
              <a:solidFill>
                <a:srgbClr val="4C91DE"/>
              </a:solidFill>
              <a:latin typeface="Banger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85249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859" y="444719"/>
            <a:ext cx="6210300" cy="69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859" y="1700808"/>
            <a:ext cx="4483100" cy="2489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249A17-996F-9347-891C-33E60B7E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4542504"/>
            <a:ext cx="8302800" cy="828029"/>
          </a:xfrm>
        </p:spPr>
        <p:txBody>
          <a:bodyPr/>
          <a:lstStyle/>
          <a:p>
            <a:r>
              <a:rPr lang="en-US" dirty="0"/>
              <a:t>Redundant comments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422763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324" y="536110"/>
            <a:ext cx="8079352" cy="38856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B4F73C1-C021-F14B-8C9A-E707C8ED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4732470"/>
            <a:ext cx="8302800" cy="828029"/>
          </a:xfrm>
        </p:spPr>
        <p:txBody>
          <a:bodyPr/>
          <a:lstStyle/>
          <a:p>
            <a:r>
              <a:rPr lang="en-US" dirty="0"/>
              <a:t>Misleading comments</a:t>
            </a:r>
            <a:br>
              <a:rPr lang="en-US" dirty="0"/>
            </a:br>
            <a:r>
              <a:rPr lang="en-US" sz="2400" dirty="0"/>
              <a:t>can contain lies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269618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84" y="360306"/>
            <a:ext cx="7705831" cy="3068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084" y="4478970"/>
            <a:ext cx="6680200" cy="128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72627-6819-B04F-81CE-1BD51E4E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41" y="3539970"/>
            <a:ext cx="11546115" cy="828029"/>
          </a:xfrm>
        </p:spPr>
        <p:txBody>
          <a:bodyPr/>
          <a:lstStyle/>
          <a:p>
            <a:r>
              <a:rPr lang="en-US" sz="3200" dirty="0"/>
              <a:t>Don't leave commented out code in your codebase</a:t>
            </a:r>
            <a:endParaRPr lang="en-FR" sz="3200" dirty="0"/>
          </a:p>
        </p:txBody>
      </p:sp>
    </p:spTree>
    <p:extLst>
      <p:ext uri="{BB962C8B-B14F-4D97-AF65-F5344CB8AC3E}">
        <p14:creationId xmlns:p14="http://schemas.microsoft.com/office/powerpoint/2010/main" val="36438308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908" y="249659"/>
            <a:ext cx="80264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908" y="4481225"/>
            <a:ext cx="7505700" cy="1320800"/>
          </a:xfrm>
          <a:prstGeom prst="rect">
            <a:avLst/>
          </a:prstGeom>
        </p:spPr>
      </p:pic>
      <p:pic>
        <p:nvPicPr>
          <p:cNvPr id="2050" name="Picture 2" descr="Image result for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987" y="3434564"/>
            <a:ext cx="711669" cy="7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fvc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286" y="3506912"/>
            <a:ext cx="1159633" cy="60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ithu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724" y="3383786"/>
            <a:ext cx="813224" cy="81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FA3BBA8-AF3C-1F42-922B-819A2BC1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57" y="3397301"/>
            <a:ext cx="8302800" cy="828029"/>
          </a:xfrm>
        </p:spPr>
        <p:txBody>
          <a:bodyPr/>
          <a:lstStyle/>
          <a:p>
            <a:r>
              <a:rPr lang="en-US" sz="4000" dirty="0"/>
              <a:t>Don't have journal comments</a:t>
            </a:r>
            <a:br>
              <a:rPr lang="en-US" sz="4000" dirty="0"/>
            </a:br>
            <a:r>
              <a:rPr lang="en-US" sz="1800" dirty="0"/>
              <a:t>Use your source control instead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19102400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96" y="602536"/>
            <a:ext cx="5504604" cy="54526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A8481-5FAF-8E45-B20F-E918171D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909" y="2914859"/>
            <a:ext cx="4903043" cy="828029"/>
          </a:xfrm>
        </p:spPr>
        <p:txBody>
          <a:bodyPr/>
          <a:lstStyle/>
          <a:p>
            <a:r>
              <a:rPr lang="en-US" dirty="0"/>
              <a:t>Comments are noise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0976060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F09F-149A-470F-B22A-DD14CE90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Valid use of comments</a:t>
            </a:r>
            <a:endParaRPr lang="fr-FR" dirty="0"/>
          </a:p>
        </p:txBody>
      </p:sp>
      <p:pic>
        <p:nvPicPr>
          <p:cNvPr id="6146" name="Picture 2" descr="I give up">
            <a:extLst>
              <a:ext uri="{FF2B5EF4-FFF2-40B4-BE49-F238E27FC236}">
                <a16:creationId xmlns:a16="http://schemas.microsoft.com/office/drawing/2014/main" id="{65FBCB9E-ACDB-B949-B849-AF2E706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91" y="1100090"/>
            <a:ext cx="4217017" cy="42170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5115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23059"/>
            <a:ext cx="11125200" cy="3771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6DD556-DB78-C84E-B96B-0447B9CA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Public API comments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791152147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400300"/>
            <a:ext cx="9969500" cy="10287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692FCC-C89D-C745-89A4-502A424B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FR" dirty="0"/>
              <a:t>egal comments</a:t>
            </a:r>
          </a:p>
        </p:txBody>
      </p:sp>
    </p:spTree>
    <p:extLst>
      <p:ext uri="{BB962C8B-B14F-4D97-AF65-F5344CB8AC3E}">
        <p14:creationId xmlns:p14="http://schemas.microsoft.com/office/powerpoint/2010/main" val="1524938428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692FCC-C89D-C745-89A4-502A424B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TODO comments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88714-7FF7-CC40-B4E8-CA6E7C1D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463744"/>
            <a:ext cx="70739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2A944-65EA-1842-A76F-45A534DB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726" y="3240125"/>
            <a:ext cx="6570548" cy="13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399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6" y="1582136"/>
            <a:ext cx="10903827" cy="293731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75E97BB-B411-9B4F-8BA7-CEC4070D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Explanation of intent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5886802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8" y="1508787"/>
            <a:ext cx="2158977" cy="2360203"/>
          </a:xfrm>
          <a:prstGeom prst="rect">
            <a:avLst/>
          </a:prstGeom>
        </p:spPr>
      </p:pic>
      <p:pic>
        <p:nvPicPr>
          <p:cNvPr id="2050" name="Picture 2" descr="https://images-na.ssl-images-amazon.com/images/I/41TINACY3hL._SX38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11" y="1411549"/>
            <a:ext cx="3329501" cy="430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9452" y="3911375"/>
            <a:ext cx="2784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2400" dirty="0">
                <a:solidFill>
                  <a:srgbClr val="4C91DE"/>
                </a:solidFill>
                <a:latin typeface="Bangers" pitchFamily="2" charset="77"/>
              </a:rPr>
              <a:t>Robert C. Martin </a:t>
            </a:r>
            <a:r>
              <a:rPr lang="fr-BE" sz="2400" dirty="0" err="1">
                <a:solidFill>
                  <a:srgbClr val="4C91DE"/>
                </a:solidFill>
                <a:latin typeface="Bangers" pitchFamily="2" charset="77"/>
              </a:rPr>
              <a:t>a.k.a</a:t>
            </a:r>
            <a:r>
              <a:rPr lang="fr-BE" sz="2400" dirty="0">
                <a:solidFill>
                  <a:srgbClr val="4C91DE"/>
                </a:solidFill>
                <a:latin typeface="Bangers" pitchFamily="2" charset="77"/>
              </a:rPr>
              <a:t> </a:t>
            </a:r>
            <a:r>
              <a:rPr lang="fr-BE" sz="2400" dirty="0" err="1">
                <a:solidFill>
                  <a:srgbClr val="4C91DE"/>
                </a:solidFill>
                <a:latin typeface="Bangers" pitchFamily="2" charset="77"/>
              </a:rPr>
              <a:t>Uncle</a:t>
            </a:r>
            <a:r>
              <a:rPr lang="fr-BE" sz="2400" dirty="0">
                <a:solidFill>
                  <a:srgbClr val="4C91DE"/>
                </a:solidFill>
                <a:latin typeface="Bangers" pitchFamily="2" charset="77"/>
              </a:rPr>
              <a:t> bob</a:t>
            </a:r>
          </a:p>
          <a:p>
            <a:pPr algn="ctr"/>
            <a:r>
              <a:rPr lang="fr-BE" sz="2400" dirty="0" err="1">
                <a:solidFill>
                  <a:srgbClr val="4C91DE"/>
                </a:solidFill>
                <a:latin typeface="Bangers" pitchFamily="2" charset="77"/>
              </a:rPr>
              <a:t>Prentice</a:t>
            </a:r>
            <a:r>
              <a:rPr lang="fr-BE" sz="2400" dirty="0">
                <a:solidFill>
                  <a:srgbClr val="4C91DE"/>
                </a:solidFill>
                <a:latin typeface="Bangers" pitchFamily="2" charset="77"/>
              </a:rPr>
              <a:t> Hall, 2009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6D4BD3-8C2A-E548-9587-1442DA3C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FR" dirty="0"/>
              <a:t> word on the book</a:t>
            </a:r>
          </a:p>
        </p:txBody>
      </p:sp>
    </p:spTree>
    <p:extLst>
      <p:ext uri="{BB962C8B-B14F-4D97-AF65-F5344CB8AC3E}">
        <p14:creationId xmlns:p14="http://schemas.microsoft.com/office/powerpoint/2010/main" val="1792799100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75E97BB-B411-9B4F-8BA7-CEC4070D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87" y="234786"/>
            <a:ext cx="8302625" cy="827088"/>
          </a:xfrm>
        </p:spPr>
        <p:txBody>
          <a:bodyPr/>
          <a:lstStyle/>
          <a:p>
            <a:r>
              <a:rPr lang="en-US" sz="4000" dirty="0"/>
              <a:t>One-sentence documentation comments </a:t>
            </a:r>
            <a:br>
              <a:rPr lang="en-US" sz="4000" dirty="0"/>
            </a:br>
            <a:r>
              <a:rPr lang="en-US" sz="2800" dirty="0"/>
              <a:t>– peter </a:t>
            </a:r>
            <a:r>
              <a:rPr lang="en-US" sz="2800" dirty="0" err="1"/>
              <a:t>hilton</a:t>
            </a:r>
            <a:endParaRPr lang="en-FR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6AEF3A-90AE-7B4C-BE2A-E3640F853A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53" y="1597573"/>
            <a:ext cx="11150600" cy="35055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the best code you can.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a one-sentence documentation comment for every public class and method/function.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Refactor the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Delete unnecessary comments.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Rewrite bad comments (because all good writing requires rewriting).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Only add detail where necessary.</a:t>
            </a:r>
          </a:p>
          <a:p>
            <a:endParaRPr lang="en-FR" sz="2400" dirty="0"/>
          </a:p>
        </p:txBody>
      </p:sp>
      <p:pic>
        <p:nvPicPr>
          <p:cNvPr id="7170" name="Picture 2" descr="Book cover">
            <a:extLst>
              <a:ext uri="{FF2B5EF4-FFF2-40B4-BE49-F238E27FC236}">
                <a16:creationId xmlns:a16="http://schemas.microsoft.com/office/drawing/2014/main" id="{F769D4A7-C30A-8C48-9528-3EC1780E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97" y="3553182"/>
            <a:ext cx="1390895" cy="208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EE9E3-CF65-8547-9DC3-59748B4EC6CF}"/>
              </a:ext>
            </a:extLst>
          </p:cNvPr>
          <p:cNvSpPr/>
          <p:nvPr/>
        </p:nvSpPr>
        <p:spPr>
          <a:xfrm>
            <a:off x="1740999" y="4614096"/>
            <a:ext cx="7391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solidFill>
                  <a:srgbClr val="555555"/>
                </a:solidFill>
                <a:latin typeface="Bangers" pitchFamily="2" charset="77"/>
              </a:rPr>
              <a:t>Comments are Answering the </a:t>
            </a:r>
            <a:r>
              <a:rPr lang="en-US" sz="3600" dirty="0">
                <a:solidFill>
                  <a:srgbClr val="555555"/>
                </a:solidFill>
                <a:latin typeface="Bangers" pitchFamily="2" charset="77"/>
              </a:rPr>
              <a:t>why</a:t>
            </a:r>
            <a:r>
              <a:rPr lang="en-US" sz="2000" dirty="0">
                <a:solidFill>
                  <a:srgbClr val="555555"/>
                </a:solidFill>
                <a:latin typeface="Bangers" pitchFamily="2" charset="77"/>
              </a:rPr>
              <a:t> questions that you can’t answer in code</a:t>
            </a:r>
          </a:p>
        </p:txBody>
      </p:sp>
    </p:spTree>
    <p:extLst>
      <p:ext uri="{BB962C8B-B14F-4D97-AF65-F5344CB8AC3E}">
        <p14:creationId xmlns:p14="http://schemas.microsoft.com/office/powerpoint/2010/main" val="339626782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9637-CC67-4194-8AF3-F04D9ECE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formatting ?</a:t>
            </a:r>
            <a:endParaRPr lang="fr-FR" dirty="0"/>
          </a:p>
        </p:txBody>
      </p:sp>
      <p:pic>
        <p:nvPicPr>
          <p:cNvPr id="8196" name="Picture 4" descr="red card">
            <a:extLst>
              <a:ext uri="{FF2B5EF4-FFF2-40B4-BE49-F238E27FC236}">
                <a16:creationId xmlns:a16="http://schemas.microsoft.com/office/drawing/2014/main" id="{97DCFB0A-B68E-DA46-B5EB-9FFE7A4A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46" y="1389992"/>
            <a:ext cx="4261507" cy="4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3796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7" y="183568"/>
            <a:ext cx="6840638" cy="5959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BB00C-9DBB-404C-B4C5-A652F359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372" y="2335095"/>
            <a:ext cx="8302800" cy="828029"/>
          </a:xfrm>
        </p:spPr>
        <p:txBody>
          <a:bodyPr/>
          <a:lstStyle/>
          <a:p>
            <a:r>
              <a:rPr lang="en-US" sz="4000" dirty="0"/>
              <a:t>Use consistent capitalization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38557474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D971F2-FDA5-5B49-980F-8626FF01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" y="205213"/>
            <a:ext cx="6574419" cy="5915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BB00C-9DBB-404C-B4C5-A652F359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372" y="2335095"/>
            <a:ext cx="8302800" cy="828029"/>
          </a:xfrm>
        </p:spPr>
        <p:txBody>
          <a:bodyPr/>
          <a:lstStyle/>
          <a:p>
            <a:r>
              <a:rPr lang="en-US" sz="4000" dirty="0"/>
              <a:t>Use consistent capitalization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55087889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360" y="1757612"/>
            <a:ext cx="19394155" cy="296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are uncovering better ways of developing software by </a:t>
            </a:r>
          </a:p>
          <a:p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doing it and helping others do it.</a:t>
            </a:r>
            <a:b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Through this work we have come to value:</a:t>
            </a:r>
          </a:p>
          <a:p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Individuals and interactions over processes and tools</a:t>
            </a:r>
            <a:b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Working software over comprehensive documentation</a:t>
            </a:r>
            <a:b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Customer collaboration over contract negotiation</a:t>
            </a:r>
            <a:b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67" dirty="0">
                <a:solidFill>
                  <a:srgbClr val="2489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Responding to change over following a plan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C77594-FBA1-A04E-BEB8-10E9B50A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Unsustainable Spacing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736443758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2371" y="1824583"/>
            <a:ext cx="11137237" cy="2592288"/>
            <a:chOff x="467544" y="1203598"/>
            <a:chExt cx="8352928" cy="1944216"/>
          </a:xfrm>
          <a:solidFill>
            <a:srgbClr val="2489BD"/>
          </a:solidFill>
        </p:grpSpPr>
        <p:sp>
          <p:nvSpPr>
            <p:cNvPr id="2" name="Rectangle 1"/>
            <p:cNvSpPr/>
            <p:nvPr/>
          </p:nvSpPr>
          <p:spPr>
            <a:xfrm>
              <a:off x="467544" y="1203598"/>
              <a:ext cx="8352928" cy="1944216"/>
            </a:xfrm>
            <a:prstGeom prst="rect">
              <a:avLst/>
            </a:prstGeom>
            <a:solidFill>
              <a:srgbClr val="4C9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2400" dirty="0">
                <a:latin typeface="Bangers" pitchFamily="2" charset="77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220072" y="1203598"/>
              <a:ext cx="0" cy="1944216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4151725" y="1327869"/>
              <a:ext cx="837008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867" dirty="0">
                  <a:solidFill>
                    <a:schemeClr val="bg1"/>
                  </a:solidFill>
                  <a:latin typeface="Bangers" pitchFamily="2" charset="77"/>
                </a:rPr>
                <a:t>Column 80</a:t>
              </a:r>
              <a:endParaRPr lang="fr-BE" sz="1867" dirty="0">
                <a:solidFill>
                  <a:schemeClr val="bg1"/>
                </a:solidFill>
                <a:latin typeface="Bangers" pitchFamily="2" charset="77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4683FF3-6B5D-DE49-97E7-6A6D62D2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many programmers lay out their code</a:t>
            </a:r>
            <a:endParaRPr lang="en-FR" sz="40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A8C2054-3036-C449-A636-C9C055C219D5}"/>
              </a:ext>
            </a:extLst>
          </p:cNvPr>
          <p:cNvSpPr/>
          <p:nvPr/>
        </p:nvSpPr>
        <p:spPr>
          <a:xfrm>
            <a:off x="788276" y="3983421"/>
            <a:ext cx="5938345" cy="2627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6586865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227" y="199696"/>
            <a:ext cx="5846856" cy="6201104"/>
          </a:xfrm>
          <a:prstGeom prst="rect">
            <a:avLst/>
          </a:prstGeom>
          <a:solidFill>
            <a:srgbClr val="4C9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8E28C7-4100-E345-BA11-BFBBDA4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83" y="2513448"/>
            <a:ext cx="5956261" cy="828029"/>
          </a:xfrm>
        </p:spPr>
        <p:txBody>
          <a:bodyPr/>
          <a:lstStyle/>
          <a:p>
            <a:r>
              <a:rPr lang="en-US" dirty="0"/>
              <a:t>How people read</a:t>
            </a:r>
            <a:endParaRPr lang="en-FR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C2E759B-ACE1-294A-9421-BC37E1D3272B}"/>
              </a:ext>
            </a:extLst>
          </p:cNvPr>
          <p:cNvSpPr/>
          <p:nvPr/>
        </p:nvSpPr>
        <p:spPr>
          <a:xfrm rot="5400000">
            <a:off x="2790499" y="3168869"/>
            <a:ext cx="5528439" cy="2627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87560715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55" y="920969"/>
            <a:ext cx="9652000" cy="43434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1852870" y="788414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317218" y="793602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2781566" y="788415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939810" y="793602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404158" y="793600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09773" y="793600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88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903197"/>
            <a:ext cx="6807200" cy="4622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18571" y="913229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82919" y="918417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4047267" y="913230"/>
            <a:ext cx="11268" cy="4537060"/>
          </a:xfrm>
          <a:prstGeom prst="line">
            <a:avLst/>
          </a:prstGeom>
          <a:ln w="28575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315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1474052"/>
            <a:ext cx="6266463" cy="4164905"/>
          </a:xfrm>
          <a:prstGeom prst="rect">
            <a:avLst/>
          </a:prstGeom>
        </p:spPr>
      </p:pic>
      <p:sp>
        <p:nvSpPr>
          <p:cNvPr id="4" name="Freeform: Shape 3"/>
          <p:cNvSpPr/>
          <p:nvPr/>
        </p:nvSpPr>
        <p:spPr>
          <a:xfrm>
            <a:off x="0" y="1755301"/>
            <a:ext cx="2123277" cy="4164905"/>
          </a:xfrm>
          <a:custGeom>
            <a:avLst/>
            <a:gdLst>
              <a:gd name="connsiteX0" fmla="*/ 0 w 1422400"/>
              <a:gd name="connsiteY0" fmla="*/ 0 h 3239247"/>
              <a:gd name="connsiteX1" fmla="*/ 1422400 w 1422400"/>
              <a:gd name="connsiteY1" fmla="*/ 1876611 h 3239247"/>
              <a:gd name="connsiteX2" fmla="*/ 5976 w 1422400"/>
              <a:gd name="connsiteY2" fmla="*/ 3239247 h 3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2400" h="3239247">
                <a:moveTo>
                  <a:pt x="0" y="0"/>
                </a:moveTo>
                <a:cubicBezTo>
                  <a:pt x="710702" y="668368"/>
                  <a:pt x="1421404" y="1336737"/>
                  <a:pt x="1422400" y="1876611"/>
                </a:cubicBezTo>
                <a:cubicBezTo>
                  <a:pt x="1423396" y="2416485"/>
                  <a:pt x="226109" y="3037043"/>
                  <a:pt x="5976" y="3239247"/>
                </a:cubicBezTo>
              </a:path>
            </a:pathLst>
          </a:custGeom>
          <a:solidFill>
            <a:srgbClr val="4C91DE"/>
          </a:solidFill>
          <a:ln>
            <a:noFill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240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E46018-B058-9440-8069-3250C64BA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5393" y="2427889"/>
            <a:ext cx="5235174" cy="1329888"/>
          </a:xfrm>
        </p:spPr>
        <p:txBody>
          <a:bodyPr/>
          <a:lstStyle/>
          <a:p>
            <a:r>
              <a:rPr lang="en-US" sz="2400" dirty="0">
                <a:solidFill>
                  <a:srgbClr val="4C91DE"/>
                </a:solidFill>
              </a:rPr>
              <a:t>Cyclomatic complexity :</a:t>
            </a:r>
          </a:p>
          <a:p>
            <a:endParaRPr lang="en-US" sz="1800" dirty="0"/>
          </a:p>
          <a:p>
            <a:r>
              <a:rPr lang="en-US" sz="1800" dirty="0"/>
              <a:t>Metric to indicate the complexity of a piece of code</a:t>
            </a:r>
          </a:p>
          <a:p>
            <a:r>
              <a:rPr lang="en-US" sz="1800" dirty="0"/>
              <a:t>Measure the number of independent paths through our code</a:t>
            </a:r>
          </a:p>
          <a:p>
            <a:endParaRPr lang="en-FR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C0D31D-ED55-1C4A-8CEA-2E53C10E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Indentation can reveal things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09459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exte illis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47" y="724426"/>
            <a:ext cx="2787936" cy="11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2" y="3659819"/>
            <a:ext cx="1654730" cy="272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370" y="513227"/>
            <a:ext cx="3994810" cy="56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unreadable tex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3" y="2199851"/>
            <a:ext cx="33401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nreadable tex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94" y="408947"/>
            <a:ext cx="3020053" cy="30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unreadable tex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40" y="3755831"/>
            <a:ext cx="2393159" cy="23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638126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9637-CC67-4194-8AF3-F04D9ECE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fr-FR" dirty="0"/>
          </a:p>
        </p:txBody>
      </p:sp>
      <p:pic>
        <p:nvPicPr>
          <p:cNvPr id="9218" name="Picture 2" descr="Clientmoji">
            <a:extLst>
              <a:ext uri="{FF2B5EF4-FFF2-40B4-BE49-F238E27FC236}">
                <a16:creationId xmlns:a16="http://schemas.microsoft.com/office/drawing/2014/main" id="{245F5046-C8F2-AC48-9DB1-D07E2BB1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597582"/>
            <a:ext cx="5080000" cy="5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530916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6" y="252247"/>
            <a:ext cx="3866170" cy="6204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39" y="1028733"/>
            <a:ext cx="1967541" cy="13379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E128D2-E0FD-5E43-AAD8-262E00F7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39" y="2940248"/>
            <a:ext cx="8302800" cy="828029"/>
          </a:xfrm>
        </p:spPr>
        <p:txBody>
          <a:bodyPr/>
          <a:lstStyle/>
          <a:p>
            <a:r>
              <a:rPr lang="en-US" dirty="0"/>
              <a:t>Functions Should be Small</a:t>
            </a:r>
            <a:br>
              <a:rPr lang="en-US" dirty="0"/>
            </a:br>
            <a:r>
              <a:rPr lang="en-US" sz="2800" dirty="0"/>
              <a:t>(no longer than about 6 or so lines long)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388068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1" y="202559"/>
            <a:ext cx="10267951" cy="2347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81" y="3742839"/>
            <a:ext cx="9052462" cy="2768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48" y="1783745"/>
            <a:ext cx="1824203" cy="1824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180F3-F09F-DD48-BA2C-CBE9D323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65" y="2600971"/>
            <a:ext cx="8302800" cy="828029"/>
          </a:xfrm>
        </p:spPr>
        <p:txBody>
          <a:bodyPr/>
          <a:lstStyle/>
          <a:p>
            <a:r>
              <a:rPr lang="en-US" dirty="0"/>
              <a:t>Functions Should Do Only One Thing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9163893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518153"/>
            <a:ext cx="5003800" cy="130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4146323"/>
            <a:ext cx="6489700" cy="1257300"/>
          </a:xfrm>
          <a:prstGeom prst="rect">
            <a:avLst/>
          </a:prstGeom>
        </p:spPr>
      </p:pic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041" y="2239241"/>
            <a:ext cx="1393852" cy="14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2677AC-6BE9-594A-A18E-8D4DBAB4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2540738"/>
            <a:ext cx="8302800" cy="828029"/>
          </a:xfrm>
        </p:spPr>
        <p:txBody>
          <a:bodyPr/>
          <a:lstStyle/>
          <a:p>
            <a:r>
              <a:rPr lang="en-US" dirty="0"/>
              <a:t>Use Descriptive Names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2543814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76" y="1620045"/>
            <a:ext cx="3253904" cy="33056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276" y="3942344"/>
            <a:ext cx="1160744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667" dirty="0">
              <a:solidFill>
                <a:srgbClr val="676C6E"/>
              </a:solidFill>
              <a:latin typeface="Barmeno Std Regular" panose="0200050605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A66195-D003-6D40-AF10-6749DC12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Function Arguments</a:t>
            </a:r>
            <a:endParaRPr lang="en-FR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91B336E-6547-3F4E-A61F-50A4BE984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620045"/>
            <a:ext cx="11150600" cy="3556629"/>
          </a:xfrm>
        </p:spPr>
        <p:txBody>
          <a:bodyPr/>
          <a:lstStyle/>
          <a:p>
            <a:r>
              <a:rPr lang="en-US" dirty="0"/>
              <a:t>A function should have preferably no arguments (niladic). </a:t>
            </a:r>
          </a:p>
          <a:p>
            <a:r>
              <a:rPr lang="en-US" dirty="0"/>
              <a:t>Otherwise, preferably one (monadic), </a:t>
            </a:r>
          </a:p>
          <a:p>
            <a:r>
              <a:rPr lang="en-US" dirty="0"/>
              <a:t>two is okay (dyadic), </a:t>
            </a:r>
          </a:p>
          <a:p>
            <a:r>
              <a:rPr lang="en-US" dirty="0"/>
              <a:t>three (triadic) should be avoided where possible, </a:t>
            </a:r>
          </a:p>
          <a:p>
            <a:r>
              <a:rPr lang="en-US" dirty="0"/>
              <a:t>and you should never have four or more (polyadic).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31034049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F8543F-3A1C-524D-9A87-BEDCFC51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Monadic Functions</a:t>
            </a:r>
            <a:endParaRPr lang="en-FR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D5D6D56-3963-3240-9031-4BE739BD5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3808348"/>
          </a:xfrm>
        </p:spPr>
        <p:txBody>
          <a:bodyPr/>
          <a:lstStyle/>
          <a:p>
            <a:r>
              <a:rPr lang="en-US" dirty="0"/>
              <a:t>3valid forms :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FileExists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InputStream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FileOpen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onPasswordAttemptsFailed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(int attempts)</a:t>
            </a:r>
          </a:p>
          <a:p>
            <a:endParaRPr lang="en-FR" dirty="0"/>
          </a:p>
          <a:p>
            <a:r>
              <a:rPr lang="en-US" dirty="0"/>
              <a:t>Those taking “flag” arguments, such as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Render(true/false)</a:t>
            </a:r>
          </a:p>
          <a:p>
            <a:r>
              <a:rPr lang="en-US" dirty="0"/>
              <a:t>should be split in 2 functions that take no argument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74795271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173A-C2AB-AF41-A480-4692D3B0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 err="1"/>
              <a:t>Diadic</a:t>
            </a:r>
            <a:r>
              <a:rPr lang="en-US" dirty="0"/>
              <a:t> Functions</a:t>
            </a:r>
            <a:endParaRPr lang="en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9FB01C-BF1B-8143-ABBE-E462C35C8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are times when two arguments are conceptually important, such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AddNewPoint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x, int y)</a:t>
            </a:r>
          </a:p>
          <a:p>
            <a:endParaRPr lang="en-US" dirty="0"/>
          </a:p>
          <a:p>
            <a:r>
              <a:rPr lang="en-US" dirty="0"/>
              <a:t>&gt; 2 arguments : your function is trying to do too much ?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61365305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46" y="1220755"/>
            <a:ext cx="8213507" cy="419290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2C205B-D009-CE41-B92A-C8B730F3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Separation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956144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2009" y="3198167"/>
            <a:ext cx="1527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4C91DE"/>
                </a:solidFill>
                <a:latin typeface="Bangers" pitchFamily="2" charset="77"/>
              </a:rPr>
              <a:t>not do both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2559B-26F6-BE4A-9587-9874A5F9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Command/Query Separation</a:t>
            </a:r>
            <a:endParaRPr lang="en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371F5E-42FA-4941-8A98-D14DD6620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6"/>
            <a:ext cx="11150600" cy="1522347"/>
          </a:xfrm>
        </p:spPr>
        <p:txBody>
          <a:bodyPr/>
          <a:lstStyle/>
          <a:p>
            <a:r>
              <a:rPr lang="en-US" dirty="0"/>
              <a:t>A function should either :</a:t>
            </a:r>
          </a:p>
          <a:p>
            <a:r>
              <a:rPr lang="en-US" dirty="0">
                <a:solidFill>
                  <a:srgbClr val="4C91DE"/>
                </a:solidFill>
              </a:rPr>
              <a:t>do something </a:t>
            </a:r>
            <a:r>
              <a:rPr lang="en-US" dirty="0"/>
              <a:t>: change the state of an object — a </a:t>
            </a:r>
            <a:r>
              <a:rPr lang="en-US" dirty="0">
                <a:solidFill>
                  <a:srgbClr val="4C91DE"/>
                </a:solidFill>
              </a:rPr>
              <a:t>command</a:t>
            </a:r>
          </a:p>
          <a:p>
            <a:r>
              <a:rPr lang="en-US" dirty="0">
                <a:solidFill>
                  <a:srgbClr val="4C91DE"/>
                </a:solidFill>
              </a:rPr>
              <a:t>return something </a:t>
            </a:r>
            <a:r>
              <a:rPr lang="en-US" dirty="0"/>
              <a:t>: return some information about that object — a </a:t>
            </a:r>
            <a:r>
              <a:rPr lang="en-US" dirty="0">
                <a:solidFill>
                  <a:srgbClr val="4C91DE"/>
                </a:solidFill>
              </a:rPr>
              <a:t>query</a:t>
            </a:r>
          </a:p>
          <a:p>
            <a:endParaRPr lang="en-FR" dirty="0"/>
          </a:p>
        </p:txBody>
      </p:sp>
      <p:pic>
        <p:nvPicPr>
          <p:cNvPr id="1026" name="Picture 2" descr="horrible trash fire">
            <a:extLst>
              <a:ext uri="{FF2B5EF4-FFF2-40B4-BE49-F238E27FC236}">
                <a16:creationId xmlns:a16="http://schemas.microsoft.com/office/drawing/2014/main" id="{B6A07B7D-E6A2-D947-90D9-4BBBC61B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179" y="3729877"/>
            <a:ext cx="2027641" cy="20276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31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46667"/>
            <a:ext cx="8208235" cy="3898557"/>
          </a:xfrm>
          <a:prstGeom prst="rect">
            <a:avLst/>
          </a:prstGeom>
        </p:spPr>
      </p:pic>
      <p:cxnSp>
        <p:nvCxnSpPr>
          <p:cNvPr id="4" name="Connector: Curved 3"/>
          <p:cNvCxnSpPr>
            <a:cxnSpLocks/>
          </p:cNvCxnSpPr>
          <p:nvPr/>
        </p:nvCxnSpPr>
        <p:spPr>
          <a:xfrm rot="5400000">
            <a:off x="4466471" y="1337271"/>
            <a:ext cx="1454730" cy="1371601"/>
          </a:xfrm>
          <a:prstGeom prst="curvedConnector3">
            <a:avLst/>
          </a:prstGeom>
          <a:ln w="38100">
            <a:solidFill>
              <a:srgbClr val="4C91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B4DB0D-1837-3F4D-A9E9-3A6EFAAE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12720"/>
            <a:ext cx="8302800" cy="1182986"/>
          </a:xfrm>
        </p:spPr>
        <p:txBody>
          <a:bodyPr/>
          <a:lstStyle/>
          <a:p>
            <a:r>
              <a:rPr lang="en-US" sz="2400" dirty="0"/>
              <a:t>conditional that performs various actions depending on object type or properties. 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41242123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714063597"/>
              </p:ext>
            </p:extLst>
          </p:nvPr>
        </p:nvGraphicFramePr>
        <p:xfrm>
          <a:off x="358588" y="1260831"/>
          <a:ext cx="6849405" cy="4087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/>
          <p:cNvSpPr/>
          <p:nvPr/>
        </p:nvSpPr>
        <p:spPr>
          <a:xfrm>
            <a:off x="6845398" y="4083240"/>
            <a:ext cx="4379904" cy="5232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Programmers = authors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9E813-14EC-A94D-AEBC-64DB8E2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by programmers at work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9560-FE83-914F-B467-C0B344F47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3529" y="4591899"/>
            <a:ext cx="5007038" cy="523220"/>
          </a:xfrm>
        </p:spPr>
        <p:txBody>
          <a:bodyPr/>
          <a:lstStyle/>
          <a:p>
            <a:pPr algn="ctr"/>
            <a:r>
              <a:rPr lang="en-US" dirty="0"/>
              <a:t>Our Audience = other programmers </a:t>
            </a:r>
          </a:p>
        </p:txBody>
      </p:sp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06D91D1E-9B2C-A946-81BC-1BAC2A66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15" y="1011597"/>
            <a:ext cx="2666253" cy="2666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25963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1220196"/>
            <a:ext cx="6018011" cy="504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26" y="2459959"/>
            <a:ext cx="2918456" cy="2918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44035-A0A9-674D-9EBE-2E17EFD3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266695"/>
            <a:ext cx="8302800" cy="828029"/>
          </a:xfrm>
        </p:spPr>
        <p:txBody>
          <a:bodyPr/>
          <a:lstStyle/>
          <a:p>
            <a:r>
              <a:rPr lang="en-US" dirty="0"/>
              <a:t>Tell-Don't-Ask principle</a:t>
            </a:r>
            <a:br>
              <a:rPr lang="en-US" dirty="0"/>
            </a:br>
            <a:r>
              <a:rPr lang="en-US" sz="2400" dirty="0"/>
              <a:t>Replace Conditional with Polymorphism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337920524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49" y="1171292"/>
            <a:ext cx="9177501" cy="41284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BE5A43-40F9-8B46-A99F-33C207D5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Prefer Exceptions to Returning Error Codes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358497616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868C-5C6B-2D46-B999-6297B55F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B98F4-F043-9D4A-BD24-38A8F097D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6" y="1252026"/>
            <a:ext cx="11053233" cy="5113148"/>
          </a:xfrm>
        </p:spPr>
        <p:txBody>
          <a:bodyPr/>
          <a:lstStyle/>
          <a:p>
            <a:r>
              <a:rPr lang="en-US" dirty="0"/>
              <a:t>Favor streams when having a collection or an object that has streams already</a:t>
            </a:r>
            <a:endParaRPr lang="en-FR" sz="24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A63EC92-BCAB-7C42-9B9D-72D97BB7A018}"/>
              </a:ext>
            </a:extLst>
          </p:cNvPr>
          <p:cNvSpPr txBox="1">
            <a:spLocks/>
          </p:cNvSpPr>
          <p:nvPr/>
        </p:nvSpPr>
        <p:spPr>
          <a:xfrm>
            <a:off x="579966" y="2077312"/>
            <a:ext cx="11053233" cy="828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FR" dirty="0"/>
          </a:p>
        </p:txBody>
      </p:sp>
      <p:pic>
        <p:nvPicPr>
          <p:cNvPr id="9218" name="Picture 2" descr="blue lightsaber">
            <a:extLst>
              <a:ext uri="{FF2B5EF4-FFF2-40B4-BE49-F238E27FC236}">
                <a16:creationId xmlns:a16="http://schemas.microsoft.com/office/drawing/2014/main" id="{6EAD0F91-E8D8-4846-90B3-7F7C4F43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8077" y="2119910"/>
            <a:ext cx="4245264" cy="424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12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A63EC92-BCAB-7C42-9B9D-72D97BB7A018}"/>
              </a:ext>
            </a:extLst>
          </p:cNvPr>
          <p:cNvSpPr txBox="1">
            <a:spLocks/>
          </p:cNvSpPr>
          <p:nvPr/>
        </p:nvSpPr>
        <p:spPr>
          <a:xfrm>
            <a:off x="579966" y="2077312"/>
            <a:ext cx="11053233" cy="828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15E1A-B97B-7846-B8D2-85B23A6036E4}"/>
              </a:ext>
            </a:extLst>
          </p:cNvPr>
          <p:cNvSpPr/>
          <p:nvPr/>
        </p:nvSpPr>
        <p:spPr>
          <a:xfrm>
            <a:off x="696684" y="1167158"/>
            <a:ext cx="96110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list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Objects::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nonNull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Collectors.toList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 zero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zero !=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.info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zero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1C8B3-0721-7A48-88B4-F0824922A46F}"/>
              </a:ext>
            </a:extLst>
          </p:cNvPr>
          <p:cNvSpPr/>
          <p:nvPr/>
        </p:nvSpPr>
        <p:spPr>
          <a:xfrm>
            <a:off x="5952201" y="4450157"/>
            <a:ext cx="41029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.filter(Objects::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nonNull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findFirst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ifPresent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(log::info);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5D6E498-2784-B549-B076-3AE5A4B6D313}"/>
              </a:ext>
            </a:extLst>
          </p:cNvPr>
          <p:cNvSpPr txBox="1">
            <a:spLocks/>
          </p:cNvSpPr>
          <p:nvPr/>
        </p:nvSpPr>
        <p:spPr>
          <a:xfrm>
            <a:off x="980900" y="3014985"/>
            <a:ext cx="9942601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800" b="0" i="0" u="none" strike="noStrike" cap="none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Make use of </a:t>
            </a:r>
            <a:r>
              <a:rPr lang="en-US" sz="3600" dirty="0" err="1"/>
              <a:t>findAny</a:t>
            </a:r>
            <a:r>
              <a:rPr lang="en-US" sz="3600" dirty="0"/>
              <a:t>, </a:t>
            </a:r>
            <a:r>
              <a:rPr lang="en-US" sz="3600" dirty="0" err="1"/>
              <a:t>findFirst</a:t>
            </a:r>
            <a:r>
              <a:rPr lang="en-US" sz="3600" dirty="0"/>
              <a:t>, </a:t>
            </a:r>
            <a:r>
              <a:rPr lang="en-US" sz="3600" dirty="0" err="1"/>
              <a:t>findAll</a:t>
            </a:r>
            <a:r>
              <a:rPr lang="en-US" sz="3600" dirty="0"/>
              <a:t> terminal operations</a:t>
            </a:r>
          </a:p>
        </p:txBody>
      </p:sp>
    </p:spTree>
    <p:extLst>
      <p:ext uri="{BB962C8B-B14F-4D97-AF65-F5344CB8AC3E}">
        <p14:creationId xmlns:p14="http://schemas.microsoft.com/office/powerpoint/2010/main" val="218873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A63EC92-BCAB-7C42-9B9D-72D97BB7A018}"/>
              </a:ext>
            </a:extLst>
          </p:cNvPr>
          <p:cNvSpPr txBox="1">
            <a:spLocks/>
          </p:cNvSpPr>
          <p:nvPr/>
        </p:nvSpPr>
        <p:spPr>
          <a:xfrm>
            <a:off x="579966" y="2077312"/>
            <a:ext cx="11053233" cy="828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FR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5D6E498-2784-B549-B076-3AE5A4B6D313}"/>
              </a:ext>
            </a:extLst>
          </p:cNvPr>
          <p:cNvSpPr txBox="1">
            <a:spLocks/>
          </p:cNvSpPr>
          <p:nvPr/>
        </p:nvSpPr>
        <p:spPr>
          <a:xfrm>
            <a:off x="285295" y="3124630"/>
            <a:ext cx="11333812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800" b="0" i="0" u="none" strike="noStrike" cap="none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Use short lambdas or use method references in streams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EA35A-6A46-7F47-982D-9121ECDC4131}"/>
              </a:ext>
            </a:extLst>
          </p:cNvPr>
          <p:cNvSpPr/>
          <p:nvPr/>
        </p:nvSpPr>
        <p:spPr>
          <a:xfrm>
            <a:off x="1907664" y="65035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 result = s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!=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s.toUpperCase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result.concat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"PREFIX_"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C4FFE-CB22-6041-9ACE-82FB7969F59B}"/>
              </a:ext>
            </a:extLst>
          </p:cNvPr>
          <p:cNvSpPr/>
          <p:nvPr/>
        </p:nvSpPr>
        <p:spPr>
          <a:xfrm>
            <a:off x="922317" y="4171947"/>
            <a:ext cx="42909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list.stream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pPr lvl="2"/>
            <a:r>
              <a:rPr lang="en-US" sz="1400" dirty="0">
                <a:latin typeface="Courier" pitchFamily="2" charset="0"/>
              </a:rPr>
              <a:t>    .filter(Objects::</a:t>
            </a:r>
            <a:r>
              <a:rPr lang="en-US" sz="1400" dirty="0" err="1">
                <a:latin typeface="Courier" pitchFamily="2" charset="0"/>
              </a:rPr>
              <a:t>nonNull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pPr lvl="2"/>
            <a:r>
              <a:rPr lang="en-US" sz="1400" dirty="0">
                <a:latin typeface="Courier" pitchFamily="2" charset="0"/>
              </a:rPr>
              <a:t>    .map(s -&gt; </a:t>
            </a:r>
            <a:r>
              <a:rPr lang="en-US" sz="1400" dirty="0" err="1">
                <a:latin typeface="Courier" pitchFamily="2" charset="0"/>
              </a:rPr>
              <a:t>s.concat</a:t>
            </a:r>
            <a:r>
              <a:rPr lang="en-US" sz="1400" dirty="0">
                <a:latin typeface="Courier" pitchFamily="2" charset="0"/>
              </a:rPr>
              <a:t>("PREFIX_"))</a:t>
            </a:r>
          </a:p>
          <a:p>
            <a:pPr lvl="2"/>
            <a:r>
              <a:rPr lang="en-US" sz="1400" dirty="0">
                <a:latin typeface="Courier" pitchFamily="2" charset="0"/>
              </a:rPr>
              <a:t>    .collect(</a:t>
            </a:r>
            <a:r>
              <a:rPr lang="en-US" sz="1400" dirty="0" err="1">
                <a:latin typeface="Courier" pitchFamily="2" charset="0"/>
              </a:rPr>
              <a:t>Collectors.toList</a:t>
            </a:r>
            <a:r>
              <a:rPr lang="en-US" sz="1400" dirty="0">
                <a:latin typeface="Courier" pitchFamily="2" charset="0"/>
              </a:rPr>
              <a:t>());</a:t>
            </a:r>
            <a:endParaRPr lang="en-US" sz="1400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296A0-7093-664E-8BB3-02A267C2D801}"/>
              </a:ext>
            </a:extLst>
          </p:cNvPr>
          <p:cNvSpPr/>
          <p:nvPr/>
        </p:nvSpPr>
        <p:spPr>
          <a:xfrm>
            <a:off x="7654966" y="4375498"/>
            <a:ext cx="3978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applyPrefix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ECF30-C946-9446-9E5B-6B63F5794581}"/>
              </a:ext>
            </a:extLst>
          </p:cNvPr>
          <p:cNvSpPr/>
          <p:nvPr/>
        </p:nvSpPr>
        <p:spPr>
          <a:xfrm>
            <a:off x="5213268" y="4448945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C91DE"/>
                </a:solidFill>
                <a:latin typeface="Bangers" pitchFamily="2" charset="77"/>
              </a:rPr>
              <a:t>OR method ref</a:t>
            </a:r>
            <a:endParaRPr lang="en-FR" dirty="0">
              <a:solidFill>
                <a:srgbClr val="4C91DE"/>
              </a:solidFill>
              <a:latin typeface="Banger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152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A63EC92-BCAB-7C42-9B9D-72D97BB7A018}"/>
              </a:ext>
            </a:extLst>
          </p:cNvPr>
          <p:cNvSpPr txBox="1">
            <a:spLocks/>
          </p:cNvSpPr>
          <p:nvPr/>
        </p:nvSpPr>
        <p:spPr>
          <a:xfrm>
            <a:off x="579966" y="2077312"/>
            <a:ext cx="11053233" cy="828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FR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5D6E498-2784-B549-B076-3AE5A4B6D313}"/>
              </a:ext>
            </a:extLst>
          </p:cNvPr>
          <p:cNvSpPr txBox="1">
            <a:spLocks/>
          </p:cNvSpPr>
          <p:nvPr/>
        </p:nvSpPr>
        <p:spPr>
          <a:xfrm>
            <a:off x="300735" y="2929903"/>
            <a:ext cx="11333812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800" b="0" i="0" u="none" strike="noStrike" cap="none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multiple filters are better than one long lambda with all conditions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732689-0BD1-B344-8D6E-2AF55A607CC6}"/>
              </a:ext>
            </a:extLst>
          </p:cNvPr>
          <p:cNvSpPr/>
          <p:nvPr/>
        </p:nvSpPr>
        <p:spPr>
          <a:xfrm>
            <a:off x="2322310" y="460002"/>
            <a:ext cx="7259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!=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s.contains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"PREFIX_"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false;</a:t>
            </a:r>
            <a:b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applyPrefix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AC283-C661-6149-9A70-2994E51D60B6}"/>
              </a:ext>
            </a:extLst>
          </p:cNvPr>
          <p:cNvSpPr/>
          <p:nvPr/>
        </p:nvSpPr>
        <p:spPr>
          <a:xfrm>
            <a:off x="3058582" y="410863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Objects::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nonNull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s.contains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"PREFIX_"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applyPrefix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58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A63EC92-BCAB-7C42-9B9D-72D97BB7A018}"/>
              </a:ext>
            </a:extLst>
          </p:cNvPr>
          <p:cNvSpPr txBox="1">
            <a:spLocks/>
          </p:cNvSpPr>
          <p:nvPr/>
        </p:nvSpPr>
        <p:spPr>
          <a:xfrm>
            <a:off x="579966" y="2077312"/>
            <a:ext cx="11053233" cy="828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2800" b="0" i="0" u="none" strike="noStrike" cap="none" dirty="0" smtClean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FR" sz="2800" b="0" i="0" u="none" strike="noStrike" cap="none" dirty="0">
                <a:solidFill>
                  <a:srgbClr val="555555"/>
                </a:solidFill>
                <a:effectLst/>
                <a:latin typeface="Banger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FR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5D6E498-2784-B549-B076-3AE5A4B6D313}"/>
              </a:ext>
            </a:extLst>
          </p:cNvPr>
          <p:cNvSpPr txBox="1">
            <a:spLocks/>
          </p:cNvSpPr>
          <p:nvPr/>
        </p:nvSpPr>
        <p:spPr>
          <a:xfrm>
            <a:off x="299387" y="2491327"/>
            <a:ext cx="11333812" cy="8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4800" b="0" i="0" u="none" strike="noStrike" cap="none">
                <a:solidFill>
                  <a:srgbClr val="4C91DE"/>
                </a:solidFill>
                <a:latin typeface="Bangers" pitchFamily="2" charset="77"/>
                <a:ea typeface="Gaegu" pitchFamily="2" charset="0"/>
                <a:cs typeface="Bangers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When chaining prefer to put every stream operation on a new 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C0D526-A15D-FF40-BF6E-496D87842BE9}"/>
              </a:ext>
            </a:extLst>
          </p:cNvPr>
          <p:cNvSpPr/>
          <p:nvPr/>
        </p:nvSpPr>
        <p:spPr>
          <a:xfrm>
            <a:off x="2477984" y="947852"/>
            <a:ext cx="64984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Objects::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nonNull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s.contains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"PREFIX_"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applyPrefix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61AC5-CF7C-D746-B562-2CD2B12E92FB}"/>
              </a:ext>
            </a:extLst>
          </p:cNvPr>
          <p:cNvSpPr/>
          <p:nvPr/>
        </p:nvSpPr>
        <p:spPr>
          <a:xfrm>
            <a:off x="2918293" y="379726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Objects::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nonNull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s.contains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"PREFIX_"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.filter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 -&gt;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.map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applyPrefix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.collect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Collectors.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400" i="1" dirty="0">
                <a:solidFill>
                  <a:srgbClr val="9876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556A-894C-7642-A592-A2D74418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/>
              <a:t>R</a:t>
            </a:r>
            <a:r>
              <a:rPr lang="en-FR"/>
              <a:t>ule number 1</a:t>
            </a:r>
            <a:endParaRPr lang="en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0C90AA-976F-7741-9EAE-E213E8D45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27" y="1252025"/>
            <a:ext cx="11304540" cy="4120075"/>
          </a:xfrm>
        </p:spPr>
        <p:txBody>
          <a:bodyPr/>
          <a:lstStyle/>
          <a:p>
            <a:r>
              <a:rPr lang="en-US" sz="3400" b="1" dirty="0"/>
              <a:t>“Leave the campground cleaner than you found it.” - </a:t>
            </a:r>
            <a:r>
              <a:rPr lang="en-US" sz="3400" dirty="0">
                <a:solidFill>
                  <a:srgbClr val="4C91DE"/>
                </a:solidFill>
              </a:rPr>
              <a:t>Boy scout rule</a:t>
            </a:r>
            <a:endParaRPr lang="en-US" sz="3400" b="1" dirty="0">
              <a:solidFill>
                <a:srgbClr val="4C91DE"/>
              </a:solidFill>
            </a:endParaRPr>
          </a:p>
          <a:p>
            <a:endParaRPr lang="en-FR" sz="3400" b="1" dirty="0"/>
          </a:p>
          <a:p>
            <a:r>
              <a:rPr lang="en-US" sz="3400" b="1" dirty="0"/>
              <a:t>“Leave your code better than you found it.” - </a:t>
            </a:r>
            <a:r>
              <a:rPr lang="en-US" sz="3400" b="1" dirty="0">
                <a:solidFill>
                  <a:srgbClr val="4C91DE"/>
                </a:solidFill>
              </a:rPr>
              <a:t>C</a:t>
            </a:r>
            <a:r>
              <a:rPr lang="en-FR" sz="3400" b="1" dirty="0">
                <a:solidFill>
                  <a:srgbClr val="4C91DE"/>
                </a:solidFill>
              </a:rPr>
              <a:t>lean coder</a:t>
            </a:r>
            <a:endParaRPr lang="en-US" sz="3400" b="1" dirty="0">
              <a:solidFill>
                <a:srgbClr val="4C91DE"/>
              </a:solidFill>
            </a:endParaRPr>
          </a:p>
          <a:p>
            <a:endParaRPr lang="en-FR" sz="3400" b="1" dirty="0"/>
          </a:p>
          <a:p>
            <a:endParaRPr lang="en-FR" sz="3400" b="1" dirty="0"/>
          </a:p>
          <a:p>
            <a:endParaRPr lang="en-FR" sz="3400" b="1" dirty="0"/>
          </a:p>
        </p:txBody>
      </p:sp>
      <p:pic>
        <p:nvPicPr>
          <p:cNvPr id="2054" name="Picture 6" descr="hiking">
            <a:extLst>
              <a:ext uri="{FF2B5EF4-FFF2-40B4-BE49-F238E27FC236}">
                <a16:creationId xmlns:a16="http://schemas.microsoft.com/office/drawing/2014/main" id="{E5471818-6D57-744A-8142-7F59A7CB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54" y="2978726"/>
            <a:ext cx="2842492" cy="28424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19068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7E8AEE77-3A12-48D5-8C34-84C1979C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pic>
        <p:nvPicPr>
          <p:cNvPr id="6" name="Picture 4" descr="keyboard smash">
            <a:extLst>
              <a:ext uri="{FF2B5EF4-FFF2-40B4-BE49-F238E27FC236}">
                <a16:creationId xmlns:a16="http://schemas.microsoft.com/office/drawing/2014/main" id="{0115690D-2C2B-704F-B346-02456894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136" y="2428008"/>
            <a:ext cx="2343727" cy="23437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42670"/>
      </p:ext>
    </p:extLst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21-1A2F-304C-995C-C5AD751A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F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E4E11-2B91-E249-9B04-608CC09B4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438" y="1252538"/>
            <a:ext cx="11150600" cy="385978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FR" dirty="0"/>
              <a:t>ractice clean code principles on code examples</a:t>
            </a:r>
          </a:p>
          <a:p>
            <a:endParaRPr lang="en-FR" dirty="0"/>
          </a:p>
          <a:p>
            <a:r>
              <a:rPr lang="en-US" dirty="0"/>
              <a:t>C</a:t>
            </a:r>
            <a:r>
              <a:rPr lang="en-FR" dirty="0"/>
              <a:t>lone the repository at : </a:t>
            </a:r>
            <a:r>
              <a:rPr lang="en-US" dirty="0">
                <a:solidFill>
                  <a:srgbClr val="4C91D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https://github.com/ythirion/clean-code</a:t>
            </a:r>
            <a:endParaRPr lang="en-US" dirty="0">
              <a:solidFill>
                <a:srgbClr val="4C91DE"/>
              </a:solidFill>
            </a:endParaRPr>
          </a:p>
          <a:p>
            <a:endParaRPr lang="en-FR" dirty="0"/>
          </a:p>
        </p:txBody>
      </p:sp>
      <p:pic>
        <p:nvPicPr>
          <p:cNvPr id="4098" name="Picture 2" descr="Bitmoji Image">
            <a:extLst>
              <a:ext uri="{FF2B5EF4-FFF2-40B4-BE49-F238E27FC236}">
                <a16:creationId xmlns:a16="http://schemas.microsoft.com/office/drawing/2014/main" id="{9EC1FF2A-932E-1B4A-98E4-AC844B69A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68" y="2731798"/>
            <a:ext cx="2873664" cy="2873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4879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1405-7E49-4181-BB3C-F100C83B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>
                <a:solidFill>
                  <a:srgbClr val="4C91DE"/>
                </a:solidFill>
              </a:rPr>
              <a:t>What</a:t>
            </a:r>
            <a:r>
              <a:rPr lang="fr-FR" dirty="0">
                <a:solidFill>
                  <a:srgbClr val="4C91DE"/>
                </a:solidFill>
              </a:rPr>
              <a:t> </a:t>
            </a:r>
            <a:r>
              <a:rPr lang="fr-FR" dirty="0" err="1">
                <a:solidFill>
                  <a:srgbClr val="4C91DE"/>
                </a:solidFill>
              </a:rPr>
              <a:t>is</a:t>
            </a:r>
            <a:r>
              <a:rPr lang="fr-FR" dirty="0">
                <a:solidFill>
                  <a:srgbClr val="4C91DE"/>
                </a:solidFill>
              </a:rPr>
              <a:t> </a:t>
            </a:r>
            <a:r>
              <a:rPr lang="fr-FR" dirty="0" err="1">
                <a:solidFill>
                  <a:srgbClr val="4C91DE"/>
                </a:solidFill>
              </a:rPr>
              <a:t>bad</a:t>
            </a:r>
            <a:r>
              <a:rPr lang="fr-FR" dirty="0">
                <a:solidFill>
                  <a:srgbClr val="4C91DE"/>
                </a:solidFill>
              </a:rPr>
              <a:t> code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0D055-A459-D74F-9B9A-A75225C23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562" y="1466675"/>
            <a:ext cx="11150600" cy="39246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easy to understand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Classes are tightly coupled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easy to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Does not communicate the intent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Shows too much of the internals (bad encapsulation)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R" sz="3200" dirty="0"/>
          </a:p>
        </p:txBody>
      </p:sp>
      <p:pic>
        <p:nvPicPr>
          <p:cNvPr id="8" name="Picture 4" descr="Image result for getters and setters lead to the dark side">
            <a:extLst>
              <a:ext uri="{FF2B5EF4-FFF2-40B4-BE49-F238E27FC236}">
                <a16:creationId xmlns:a16="http://schemas.microsoft.com/office/drawing/2014/main" id="{2591EF88-23C1-4C21-9F2E-F0F9F0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80" y="1133320"/>
            <a:ext cx="3003540" cy="124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621032"/>
      </p:ext>
    </p:extLst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5" y="1094724"/>
            <a:ext cx="6042291" cy="3818906"/>
          </a:xfrm>
          <a:prstGeom prst="rect">
            <a:avLst/>
          </a:prstGeom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067" y="2289042"/>
            <a:ext cx="4559829" cy="2279915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2D21712-1F09-FF4E-B700-7F498308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1</a:t>
            </a:r>
          </a:p>
        </p:txBody>
      </p:sp>
    </p:spTree>
    <p:extLst>
      <p:ext uri="{BB962C8B-B14F-4D97-AF65-F5344CB8AC3E}">
        <p14:creationId xmlns:p14="http://schemas.microsoft.com/office/powerpoint/2010/main" val="11208988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factoring.G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62" y="1136040"/>
            <a:ext cx="2456959" cy="296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11144" y="4381286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C91DE"/>
                </a:solidFill>
                <a:latin typeface="Banger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</a:t>
            </a:r>
            <a:endParaRPr lang="en-US" sz="2400" dirty="0">
              <a:solidFill>
                <a:srgbClr val="4C91DE"/>
              </a:solidFill>
              <a:latin typeface="Banger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51282-E1B4-48B5-9C41-8D0ECA4D0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000" y="363141"/>
            <a:ext cx="4435705" cy="53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154"/>
      </p:ext>
    </p:extLst>
  </p:cSld>
  <p:clrMapOvr>
    <a:masterClrMapping/>
  </p:clrMapOvr>
  <p:transition spd="slow" advClick="0">
    <p:cov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99" y="3336093"/>
            <a:ext cx="8302801" cy="2133025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946" y="1011597"/>
            <a:ext cx="7056105" cy="1939021"/>
          </a:xfrm>
          <a:prstGeom prst="rect">
            <a:avLst/>
          </a:prstGeom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500C5FC-661D-604F-82F1-CD3F4844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2</a:t>
            </a:r>
          </a:p>
        </p:txBody>
      </p:sp>
    </p:spTree>
    <p:extLst>
      <p:ext uri="{BB962C8B-B14F-4D97-AF65-F5344CB8AC3E}">
        <p14:creationId xmlns:p14="http://schemas.microsoft.com/office/powerpoint/2010/main" val="48723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6" y="1011597"/>
            <a:ext cx="8753475" cy="5557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05D873-E98A-034B-A79E-981C5347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57C67-8AD6-CF4A-BD92-518A81216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9136" y="2506440"/>
            <a:ext cx="6357938" cy="966354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FR" dirty="0"/>
              <a:t>dentify the code smells</a:t>
            </a:r>
          </a:p>
          <a:p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en-FR" dirty="0"/>
              <a:t>your refactoring strategy (steps)</a:t>
            </a:r>
          </a:p>
        </p:txBody>
      </p:sp>
      <p:pic>
        <p:nvPicPr>
          <p:cNvPr id="8" name="Picture 2" descr="Bitmoji Image">
            <a:extLst>
              <a:ext uri="{FF2B5EF4-FFF2-40B4-BE49-F238E27FC236}">
                <a16:creationId xmlns:a16="http://schemas.microsoft.com/office/drawing/2014/main" id="{96362BC3-2860-A54A-B075-896D3E91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004" y="3457386"/>
            <a:ext cx="2795232" cy="27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42E175-D523-F441-A67B-CD027BE5EB3A}"/>
              </a:ext>
            </a:extLst>
          </p:cNvPr>
          <p:cNvSpPr/>
          <p:nvPr/>
        </p:nvSpPr>
        <p:spPr>
          <a:xfrm>
            <a:off x="5342620" y="6163845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FR" sz="1050" dirty="0">
                <a:solidFill>
                  <a:srgbClr val="4C91DE"/>
                </a:solidFill>
                <a:latin typeface="Banger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https://yoan-thirion.gitbook.io/knowledge-base/software-craftsmanship/code-katas/mikado-method</a:t>
            </a:r>
            <a:endParaRPr lang="en-FR" sz="1050" dirty="0">
              <a:solidFill>
                <a:srgbClr val="4C91DE"/>
              </a:solidFill>
              <a:latin typeface="Banger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7966537"/>
      </p:ext>
    </p:extLst>
  </p:cSld>
  <p:clrMapOvr>
    <a:masterClrMapping/>
  </p:clrMapOvr>
  <p:transition spd="slow">
    <p:cove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1267691"/>
            <a:ext cx="10564045" cy="5110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40AB7-9C25-0542-A570-3B6AD3E0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F69581-8146-4141-B7FE-DD92A5CA0F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8782" y="2857500"/>
            <a:ext cx="5184294" cy="2389909"/>
          </a:xfrm>
        </p:spPr>
        <p:txBody>
          <a:bodyPr/>
          <a:lstStyle/>
          <a:p>
            <a:r>
              <a:rPr lang="en-US" sz="2400" dirty="0"/>
              <a:t>Comments are useless</a:t>
            </a:r>
          </a:p>
          <a:p>
            <a:r>
              <a:rPr lang="en-US" sz="2400" dirty="0"/>
              <a:t>Naming</a:t>
            </a:r>
          </a:p>
          <a:p>
            <a:r>
              <a:rPr lang="en-US" sz="2400" dirty="0"/>
              <a:t>Remove magic numbers (</a:t>
            </a:r>
            <a:r>
              <a:rPr lang="en-US" sz="2400" dirty="0" err="1"/>
              <a:t>const+enum</a:t>
            </a:r>
            <a:r>
              <a:rPr lang="en-US" sz="2400" dirty="0"/>
              <a:t>)</a:t>
            </a:r>
          </a:p>
          <a:p>
            <a:r>
              <a:rPr lang="en-US" sz="2400" dirty="0"/>
              <a:t>Switch case</a:t>
            </a:r>
          </a:p>
          <a:p>
            <a:endParaRPr lang="en-US" sz="2400" dirty="0"/>
          </a:p>
          <a:p>
            <a:pPr algn="ctr"/>
            <a:r>
              <a:rPr lang="en-US" sz="2400" dirty="0">
                <a:solidFill>
                  <a:srgbClr val="4C91DE"/>
                </a:solidFill>
              </a:rPr>
              <a:t>What else ?</a:t>
            </a:r>
          </a:p>
          <a:p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379254163"/>
      </p:ext>
    </p:extLst>
  </p:cSld>
  <p:clrMapOvr>
    <a:masterClrMapping/>
  </p:clrMapOvr>
  <p:transition spd="slow">
    <p:cove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8" y="831273"/>
            <a:ext cx="11531438" cy="57458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F02CF-9672-C34E-B264-8D3F8C22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6C3E0-1F72-3746-8C4F-30AD08B69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0661" y="3460173"/>
            <a:ext cx="6005175" cy="1007918"/>
          </a:xfrm>
        </p:spPr>
        <p:txBody>
          <a:bodyPr/>
          <a:lstStyle/>
          <a:p>
            <a:r>
              <a:rPr lang="en-US" sz="2400" dirty="0"/>
              <a:t>SRP (Loyalty and Account Status Calculator)</a:t>
            </a:r>
          </a:p>
          <a:p>
            <a:r>
              <a:rPr lang="en-US" sz="2400" dirty="0"/>
              <a:t>Polymorphism</a:t>
            </a:r>
          </a:p>
          <a:p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3055337346"/>
      </p:ext>
    </p:extLst>
  </p:cSld>
  <p:clrMapOvr>
    <a:masterClrMapping/>
  </p:clrMapOvr>
  <p:transition spd="slow">
    <p:cove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85" y="1011597"/>
            <a:ext cx="4156430" cy="5471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59BCA-6152-9241-80B6-E1D97754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FR" dirty="0"/>
              <a:t>xercise 4</a:t>
            </a:r>
          </a:p>
        </p:txBody>
      </p:sp>
    </p:spTree>
    <p:extLst>
      <p:ext uri="{BB962C8B-B14F-4D97-AF65-F5344CB8AC3E}">
        <p14:creationId xmlns:p14="http://schemas.microsoft.com/office/powerpoint/2010/main" val="2739067493"/>
      </p:ext>
    </p:extLst>
  </p:cSld>
  <p:clrMapOvr>
    <a:masterClrMapping/>
  </p:clrMapOvr>
  <p:transition spd="slow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4DC571-B8BD-404F-BE56-D4F425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3" y="180229"/>
            <a:ext cx="11817313" cy="1247879"/>
          </a:xfrm>
        </p:spPr>
        <p:txBody>
          <a:bodyPr/>
          <a:lstStyle/>
          <a:p>
            <a:r>
              <a:rPr lang="en-US" sz="7200" dirty="0"/>
              <a:t>Acronyms</a:t>
            </a:r>
            <a:br>
              <a:rPr lang="en-US" sz="7200" dirty="0"/>
            </a:br>
            <a:r>
              <a:rPr lang="en-US" sz="3200" dirty="0"/>
              <a:t>please</a:t>
            </a:r>
            <a:endParaRPr lang="en-FR" sz="7200" dirty="0"/>
          </a:p>
        </p:txBody>
      </p:sp>
      <p:pic>
        <p:nvPicPr>
          <p:cNvPr id="1026" name="Picture 2" descr="check box">
            <a:extLst>
              <a:ext uri="{FF2B5EF4-FFF2-40B4-BE49-F238E27FC236}">
                <a16:creationId xmlns:a16="http://schemas.microsoft.com/office/drawing/2014/main" id="{AE700378-DF27-D44C-8F60-9A70EC5E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93" y="2012523"/>
            <a:ext cx="3367212" cy="3367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49509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4DC571-B8BD-404F-BE56-D4F425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264591"/>
            <a:ext cx="8302800" cy="828029"/>
          </a:xfrm>
        </p:spPr>
        <p:txBody>
          <a:bodyPr/>
          <a:lstStyle/>
          <a:p>
            <a:r>
              <a:rPr lang="en-US" sz="5400" dirty="0"/>
              <a:t>Clean code acronyms</a:t>
            </a:r>
            <a:br>
              <a:rPr lang="en-US" sz="5400" dirty="0"/>
            </a:br>
            <a:r>
              <a:rPr lang="en-US" sz="2000" dirty="0"/>
              <a:t>cheat sheet</a:t>
            </a:r>
            <a:endParaRPr lang="en-FR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5AD3F0-6926-124C-B46B-00D51FBA4152}"/>
              </a:ext>
            </a:extLst>
          </p:cNvPr>
          <p:cNvSpPr/>
          <p:nvPr/>
        </p:nvSpPr>
        <p:spPr>
          <a:xfrm>
            <a:off x="972789" y="1498256"/>
            <a:ext cx="10438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4C91DE"/>
                </a:solidFill>
                <a:latin typeface="Bangers" pitchFamily="2" charset="77"/>
              </a:rPr>
              <a:t>kiss</a:t>
            </a:r>
            <a:endParaRPr lang="en-FR" sz="4000" dirty="0">
              <a:solidFill>
                <a:srgbClr val="4C91DE"/>
              </a:solidFill>
              <a:latin typeface="Banger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2E67C-3742-2646-A4F2-0647DCCD59B3}"/>
              </a:ext>
            </a:extLst>
          </p:cNvPr>
          <p:cNvSpPr/>
          <p:nvPr/>
        </p:nvSpPr>
        <p:spPr>
          <a:xfrm>
            <a:off x="2889843" y="1482868"/>
            <a:ext cx="795762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K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eep </a:t>
            </a:r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i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t </a:t>
            </a:r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s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imple AND </a:t>
            </a:r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s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tupid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Simplicity should be a key goal in design, and that unnecessary complexity should be avoided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9AB8A-5A80-A141-A6EC-70EA9C6EC83E}"/>
              </a:ext>
            </a:extLst>
          </p:cNvPr>
          <p:cNvSpPr/>
          <p:nvPr/>
        </p:nvSpPr>
        <p:spPr>
          <a:xfrm>
            <a:off x="2889843" y="2452276"/>
            <a:ext cx="79624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Y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ou </a:t>
            </a:r>
            <a:r>
              <a:rPr lang="en-US" sz="2800" dirty="0" err="1">
                <a:solidFill>
                  <a:srgbClr val="555555"/>
                </a:solidFill>
                <a:latin typeface="Bangers" pitchFamily="2" charset="77"/>
              </a:rPr>
              <a:t>a</a:t>
            </a:r>
            <a:r>
              <a:rPr lang="en-US" sz="1800" dirty="0" err="1">
                <a:solidFill>
                  <a:srgbClr val="555555"/>
                </a:solidFill>
                <a:latin typeface="Bangers" pitchFamily="2" charset="77"/>
              </a:rPr>
              <a:t>in't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 </a:t>
            </a:r>
            <a:r>
              <a:rPr lang="en-US" sz="2800" dirty="0" err="1">
                <a:solidFill>
                  <a:srgbClr val="555555"/>
                </a:solidFill>
                <a:latin typeface="Bangers" pitchFamily="2" charset="77"/>
              </a:rPr>
              <a:t>g</a:t>
            </a:r>
            <a:r>
              <a:rPr lang="en-US" sz="1800" dirty="0" err="1">
                <a:solidFill>
                  <a:srgbClr val="555555"/>
                </a:solidFill>
                <a:latin typeface="Bangers" pitchFamily="2" charset="77"/>
              </a:rPr>
              <a:t>onna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 </a:t>
            </a:r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n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eed </a:t>
            </a:r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i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t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Programmers should not add functionality until it is necessary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Always implement things when you need them, never when you just foresee that you need them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8AD7F-3D60-A24F-879D-66070F6EAFD6}"/>
              </a:ext>
            </a:extLst>
          </p:cNvPr>
          <p:cNvSpPr/>
          <p:nvPr/>
        </p:nvSpPr>
        <p:spPr>
          <a:xfrm>
            <a:off x="846953" y="2606165"/>
            <a:ext cx="129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4C91DE"/>
                </a:solidFill>
                <a:latin typeface="Bangers" pitchFamily="2" charset="77"/>
              </a:rPr>
              <a:t>yagni</a:t>
            </a:r>
            <a:endParaRPr lang="en-FR" sz="4000" dirty="0">
              <a:solidFill>
                <a:srgbClr val="4C91DE"/>
              </a:solidFill>
              <a:latin typeface="Bangers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C62C0B-6615-4E4E-80F6-139D49E412C5}"/>
              </a:ext>
            </a:extLst>
          </p:cNvPr>
          <p:cNvSpPr/>
          <p:nvPr/>
        </p:nvSpPr>
        <p:spPr>
          <a:xfrm>
            <a:off x="2955402" y="3694333"/>
            <a:ext cx="79576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55555"/>
                </a:solidFill>
                <a:latin typeface="Bangers" pitchFamily="2" charset="77"/>
              </a:rPr>
              <a:t>DRY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Don't repeat yourself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Reducing repetition of information of all kinds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85A72-5D64-8546-A23E-E8827936A138}"/>
              </a:ext>
            </a:extLst>
          </p:cNvPr>
          <p:cNvSpPr/>
          <p:nvPr/>
        </p:nvSpPr>
        <p:spPr>
          <a:xfrm>
            <a:off x="961031" y="3848221"/>
            <a:ext cx="8996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4C91DE"/>
                </a:solidFill>
                <a:latin typeface="Bangers" pitchFamily="2" charset="77"/>
              </a:rPr>
              <a:t>dry</a:t>
            </a:r>
            <a:endParaRPr lang="en-FR" sz="4000" dirty="0">
              <a:solidFill>
                <a:srgbClr val="4C91DE"/>
              </a:solidFill>
              <a:latin typeface="Banger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5F9D4-F919-1F49-8463-43C10B8CA38B}"/>
              </a:ext>
            </a:extLst>
          </p:cNvPr>
          <p:cNvSpPr/>
          <p:nvPr/>
        </p:nvSpPr>
        <p:spPr>
          <a:xfrm>
            <a:off x="1041900" y="4982556"/>
            <a:ext cx="739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4C91DE"/>
                </a:solidFill>
                <a:latin typeface="Bangers" pitchFamily="2" charset="77"/>
              </a:rPr>
              <a:t>die</a:t>
            </a:r>
            <a:endParaRPr lang="en-FR" sz="4000" dirty="0">
              <a:solidFill>
                <a:srgbClr val="4C91DE"/>
              </a:solidFill>
              <a:latin typeface="Bangers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B6435-228E-3643-85A6-9FB341B90651}"/>
              </a:ext>
            </a:extLst>
          </p:cNvPr>
          <p:cNvSpPr/>
          <p:nvPr/>
        </p:nvSpPr>
        <p:spPr>
          <a:xfrm>
            <a:off x="2955402" y="4890223"/>
            <a:ext cx="7892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55555"/>
                </a:solidFill>
                <a:latin typeface="Bangers" pitchFamily="2" charset="77"/>
              </a:rPr>
              <a:t>D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uplication </a:t>
            </a:r>
            <a:r>
              <a:rPr lang="en-US" sz="3200" dirty="0">
                <a:solidFill>
                  <a:srgbClr val="555555"/>
                </a:solidFill>
                <a:latin typeface="Bangers" pitchFamily="2" charset="77"/>
              </a:rPr>
              <a:t>i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s </a:t>
            </a:r>
            <a:r>
              <a:rPr lang="en-US" sz="3200" dirty="0">
                <a:solidFill>
                  <a:srgbClr val="555555"/>
                </a:solidFill>
                <a:latin typeface="Bangers" pitchFamily="2" charset="77"/>
              </a:rPr>
              <a:t>e</a:t>
            </a:r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vil</a:t>
            </a:r>
          </a:p>
          <a:p>
            <a:r>
              <a:rPr lang="en-US" sz="1800" dirty="0">
                <a:solidFill>
                  <a:srgbClr val="555555"/>
                </a:solidFill>
                <a:latin typeface="Bangers" pitchFamily="2" charset="77"/>
              </a:rPr>
              <a:t>Every piece of knowledge must have a single, unambiguous, representation within a system</a:t>
            </a:r>
            <a:endParaRPr lang="en-FR" sz="1800" dirty="0">
              <a:solidFill>
                <a:srgbClr val="555555"/>
              </a:solidFill>
              <a:latin typeface="Bangers" pitchFamily="2" charset="77"/>
            </a:endParaRPr>
          </a:p>
        </p:txBody>
      </p:sp>
      <p:pic>
        <p:nvPicPr>
          <p:cNvPr id="2050" name="Picture 2" descr="Bitmoji Image">
            <a:extLst>
              <a:ext uri="{FF2B5EF4-FFF2-40B4-BE49-F238E27FC236}">
                <a16:creationId xmlns:a16="http://schemas.microsoft.com/office/drawing/2014/main" id="{334EC650-822C-094B-9B39-39ADED4D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78" y="3648166"/>
            <a:ext cx="1635085" cy="1635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16968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4DC571-B8BD-404F-BE56-D4F425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3" y="2050126"/>
            <a:ext cx="11817313" cy="2757747"/>
          </a:xfrm>
        </p:spPr>
        <p:txBody>
          <a:bodyPr/>
          <a:lstStyle/>
          <a:p>
            <a:r>
              <a:rPr lang="en-US" sz="4000" dirty="0"/>
              <a:t>“Always code as if the guy who ends up maintaining your code will be a violent psychopath who knows where you live”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2400" dirty="0"/>
              <a:t>Martin Golding</a:t>
            </a:r>
            <a:br>
              <a:rPr lang="en-US" sz="4000" dirty="0"/>
            </a:b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384471954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7" y="1283104"/>
            <a:ext cx="8609385" cy="429179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E126A4-6AE6-744F-AD04-576413C4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00" y="183568"/>
            <a:ext cx="8302800" cy="828029"/>
          </a:xfrm>
        </p:spPr>
        <p:txBody>
          <a:bodyPr/>
          <a:lstStyle/>
          <a:p>
            <a:r>
              <a:rPr lang="en-US" sz="4000" dirty="0"/>
              <a:t>Code smells are warning signs in the code</a:t>
            </a:r>
            <a:endParaRPr lang="en-FR" sz="4000" dirty="0"/>
          </a:p>
        </p:txBody>
      </p:sp>
    </p:spTree>
    <p:extLst>
      <p:ext uri="{BB962C8B-B14F-4D97-AF65-F5344CB8AC3E}">
        <p14:creationId xmlns:p14="http://schemas.microsoft.com/office/powerpoint/2010/main" val="3651810796"/>
      </p:ext>
    </p:extLst>
  </p:cSld>
  <p:clrMapOvr>
    <a:masterClrMapping/>
  </p:clrMapOvr>
  <p:transition spd="slow">
    <p:cove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cdn.movieweb.com/img.news.tops/NEmqutoJCZgipv_1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1" y="0"/>
            <a:ext cx="13021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902784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rip-Voyage-dans-le-temps-(650-final)(english)">
            <a:extLst>
              <a:ext uri="{FF2B5EF4-FFF2-40B4-BE49-F238E27FC236}">
                <a16:creationId xmlns:a16="http://schemas.microsoft.com/office/drawing/2014/main" id="{EFCFBCCD-735E-884B-AB6C-78790696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26" y="225361"/>
            <a:ext cx="6771147" cy="6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27731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090B-9007-9147-A5BF-43A3B74D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4 square feedback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F385E-039D-C849-9FDA-B71CACE4E753}"/>
              </a:ext>
            </a:extLst>
          </p:cNvPr>
          <p:cNvCxnSpPr>
            <a:cxnSpLocks/>
          </p:cNvCxnSpPr>
          <p:nvPr/>
        </p:nvCxnSpPr>
        <p:spPr>
          <a:xfrm>
            <a:off x="5948262" y="1099811"/>
            <a:ext cx="0" cy="4820301"/>
          </a:xfrm>
          <a:prstGeom prst="line">
            <a:avLst/>
          </a:prstGeom>
          <a:ln w="57150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56685E-02BA-3A4E-BE8F-6EC32FE32D34}"/>
              </a:ext>
            </a:extLst>
          </p:cNvPr>
          <p:cNvCxnSpPr>
            <a:cxnSpLocks/>
          </p:cNvCxnSpPr>
          <p:nvPr/>
        </p:nvCxnSpPr>
        <p:spPr>
          <a:xfrm flipH="1">
            <a:off x="2165685" y="3201002"/>
            <a:ext cx="8081715" cy="0"/>
          </a:xfrm>
          <a:prstGeom prst="line">
            <a:avLst/>
          </a:prstGeom>
          <a:ln w="57150">
            <a:solidFill>
              <a:srgbClr val="4C9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EF61F98-0352-BE47-8171-E83C9F32695C}"/>
              </a:ext>
            </a:extLst>
          </p:cNvPr>
          <p:cNvSpPr/>
          <p:nvPr/>
        </p:nvSpPr>
        <p:spPr>
          <a:xfrm>
            <a:off x="2343150" y="1246477"/>
            <a:ext cx="3313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C91DE"/>
                </a:solidFill>
                <a:latin typeface="Bangers" pitchFamily="2" charset="77"/>
              </a:rPr>
              <a:t>Connections</a:t>
            </a:r>
            <a:r>
              <a:rPr lang="en-US" sz="1200" dirty="0">
                <a:solidFill>
                  <a:schemeClr val="bg2"/>
                </a:solidFill>
                <a:latin typeface="Bangers" pitchFamily="2" charset="77"/>
              </a:rPr>
              <a:t> : my feeling about what I have learned are…</a:t>
            </a:r>
            <a:endParaRPr lang="en-FR" sz="1200" dirty="0">
              <a:solidFill>
                <a:schemeClr val="bg2"/>
              </a:solidFill>
              <a:latin typeface="Bangers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F87C35-BCF5-4C45-A917-3206E4FBA7FF}"/>
              </a:ext>
            </a:extLst>
          </p:cNvPr>
          <p:cNvSpPr/>
          <p:nvPr/>
        </p:nvSpPr>
        <p:spPr>
          <a:xfrm>
            <a:off x="6096000" y="1246477"/>
            <a:ext cx="3195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C91DE"/>
                </a:solidFill>
                <a:latin typeface="Bangers" pitchFamily="2" charset="77"/>
              </a:rPr>
              <a:t>learned</a:t>
            </a:r>
            <a:r>
              <a:rPr lang="en-US" sz="1200" dirty="0">
                <a:solidFill>
                  <a:schemeClr val="bg2"/>
                </a:solidFill>
                <a:latin typeface="Bangers" pitchFamily="2" charset="77"/>
              </a:rPr>
              <a:t> : the most important concepts I learned are…</a:t>
            </a:r>
            <a:endParaRPr lang="en-FR" sz="1200" dirty="0">
              <a:solidFill>
                <a:schemeClr val="bg2"/>
              </a:solidFill>
              <a:latin typeface="Banger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0B3368-FC78-9840-BFC9-6085EA25AEA5}"/>
              </a:ext>
            </a:extLst>
          </p:cNvPr>
          <p:cNvSpPr/>
          <p:nvPr/>
        </p:nvSpPr>
        <p:spPr>
          <a:xfrm>
            <a:off x="2343150" y="5214119"/>
            <a:ext cx="3417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C91DE"/>
                </a:solidFill>
                <a:latin typeface="Bangers" pitchFamily="2" charset="77"/>
              </a:rPr>
              <a:t>Concrete practice</a:t>
            </a:r>
            <a:r>
              <a:rPr lang="en-US" sz="1200" dirty="0">
                <a:solidFill>
                  <a:schemeClr val="bg2"/>
                </a:solidFill>
                <a:latin typeface="Bangers" pitchFamily="2" charset="77"/>
              </a:rPr>
              <a:t> : what I plan to do with what I learned…</a:t>
            </a:r>
            <a:endParaRPr lang="en-FR" sz="1200" dirty="0">
              <a:solidFill>
                <a:schemeClr val="bg2"/>
              </a:solidFill>
              <a:latin typeface="Bangers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6422DE-7753-A449-915C-64B54F4C8147}"/>
              </a:ext>
            </a:extLst>
          </p:cNvPr>
          <p:cNvSpPr/>
          <p:nvPr/>
        </p:nvSpPr>
        <p:spPr>
          <a:xfrm>
            <a:off x="6096000" y="5207843"/>
            <a:ext cx="4028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C91DE"/>
                </a:solidFill>
                <a:latin typeface="Bangers" pitchFamily="2" charset="77"/>
              </a:rPr>
              <a:t>Conclusions </a:t>
            </a:r>
            <a:r>
              <a:rPr lang="en-US" sz="1200" dirty="0">
                <a:solidFill>
                  <a:schemeClr val="bg2"/>
                </a:solidFill>
                <a:latin typeface="Bangers" pitchFamily="2" charset="77"/>
              </a:rPr>
              <a:t>: a final comment, suggestion, or question I still have is</a:t>
            </a:r>
            <a:endParaRPr lang="en-FR" sz="1200" dirty="0">
              <a:solidFill>
                <a:schemeClr val="bg2"/>
              </a:solidFill>
              <a:latin typeface="Bangers" pitchFamily="2" charset="77"/>
            </a:endParaRPr>
          </a:p>
        </p:txBody>
      </p:sp>
      <p:pic>
        <p:nvPicPr>
          <p:cNvPr id="5122" name="Picture 2" descr="Bitmoji Image">
            <a:extLst>
              <a:ext uri="{FF2B5EF4-FFF2-40B4-BE49-F238E27FC236}">
                <a16:creationId xmlns:a16="http://schemas.microsoft.com/office/drawing/2014/main" id="{06904D93-3DAA-A34C-BC6B-39970E0A3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0" t="12482" r="31922"/>
          <a:stretch/>
        </p:blipFill>
        <p:spPr bwMode="auto">
          <a:xfrm>
            <a:off x="2165685" y="2127629"/>
            <a:ext cx="512997" cy="8970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ading">
            <a:extLst>
              <a:ext uri="{FF2B5EF4-FFF2-40B4-BE49-F238E27FC236}">
                <a16:creationId xmlns:a16="http://schemas.microsoft.com/office/drawing/2014/main" id="{69CA6E62-4AC5-934E-919E-83B8468B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18" y="2127629"/>
            <a:ext cx="857149" cy="857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ptop reading">
            <a:extLst>
              <a:ext uri="{FF2B5EF4-FFF2-40B4-BE49-F238E27FC236}">
                <a16:creationId xmlns:a16="http://schemas.microsoft.com/office/drawing/2014/main" id="{28736736-8AB0-F94E-B51A-22DCFF36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85" y="4399882"/>
            <a:ext cx="632548" cy="6325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tmoji Image">
            <a:extLst>
              <a:ext uri="{FF2B5EF4-FFF2-40B4-BE49-F238E27FC236}">
                <a16:creationId xmlns:a16="http://schemas.microsoft.com/office/drawing/2014/main" id="{38EFE910-BA5E-1D4C-BFBE-60BDB72A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84" y="4356060"/>
            <a:ext cx="851783" cy="851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6401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55" y="1178670"/>
            <a:ext cx="4609980" cy="416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DE1801-B634-5844-A798-23E8F04B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“The only valid measurement of code quality is the number of WTFs per minute” – Robert C. Martin</a:t>
            </a:r>
            <a:endParaRPr lang="en-FR" sz="1800" dirty="0"/>
          </a:p>
        </p:txBody>
      </p:sp>
    </p:spTree>
    <p:extLst>
      <p:ext uri="{BB962C8B-B14F-4D97-AF65-F5344CB8AC3E}">
        <p14:creationId xmlns:p14="http://schemas.microsoft.com/office/powerpoint/2010/main" val="165248322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043AF-6B37-4CBF-82EF-B86775431FF7}"/>
              </a:ext>
            </a:extLst>
          </p:cNvPr>
          <p:cNvSpPr/>
          <p:nvPr/>
        </p:nvSpPr>
        <p:spPr>
          <a:xfrm>
            <a:off x="5055169" y="1700808"/>
            <a:ext cx="228940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i="1" dirty="0">
                <a:solidFill>
                  <a:schemeClr val="bg1"/>
                </a:solidFill>
                <a:latin typeface="Nunito Sans" panose="00000500000000000000" pitchFamily="2" charset="0"/>
              </a:rPr>
              <a:t>developer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F7A93-EC2F-4183-A245-BFEDB8DB6CF4}"/>
              </a:ext>
            </a:extLst>
          </p:cNvPr>
          <p:cNvSpPr/>
          <p:nvPr/>
        </p:nvSpPr>
        <p:spPr>
          <a:xfrm>
            <a:off x="5055169" y="2464771"/>
            <a:ext cx="481253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i="1" dirty="0">
                <a:solidFill>
                  <a:schemeClr val="bg1"/>
                </a:solidFill>
                <a:latin typeface="Nunito Sans" panose="00000500000000000000" pitchFamily="2" charset="0"/>
              </a:rPr>
              <a:t>good identifier </a:t>
            </a:r>
            <a:r>
              <a:rPr lang="en-US" sz="3733" b="1" i="1" dirty="0">
                <a:solidFill>
                  <a:schemeClr val="bg1"/>
                </a:solidFill>
                <a:latin typeface="Nunito Sans" panose="00000500000000000000" pitchFamily="2" charset="0"/>
              </a:rPr>
              <a:t>names</a:t>
            </a:r>
            <a:endParaRPr lang="fr-FR" sz="3733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07967-4AFF-44F2-BD35-B2FA249CB0B1}"/>
              </a:ext>
            </a:extLst>
          </p:cNvPr>
          <p:cNvSpPr/>
          <p:nvPr/>
        </p:nvSpPr>
        <p:spPr>
          <a:xfrm>
            <a:off x="5055169" y="3228733"/>
            <a:ext cx="4461478" cy="1241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i="1" dirty="0">
                <a:solidFill>
                  <a:schemeClr val="bg1"/>
                </a:solidFill>
                <a:latin typeface="Nunito Sans" panose="00000500000000000000" pitchFamily="2" charset="0"/>
              </a:rPr>
              <a:t>I can read code and </a:t>
            </a:r>
          </a:p>
          <a:p>
            <a:r>
              <a:rPr lang="en-US" sz="3733" i="1" dirty="0">
                <a:solidFill>
                  <a:schemeClr val="bg1"/>
                </a:solidFill>
                <a:latin typeface="Nunito Sans" panose="00000500000000000000" pitchFamily="2" charset="0"/>
              </a:rPr>
              <a:t>understand code</a:t>
            </a:r>
            <a:endParaRPr lang="fr-FR" sz="3733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2E3CA-C264-7740-B327-89AB6090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4 big topics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CE5EA0-2904-B348-A3E3-F34E796360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7" y="1252025"/>
            <a:ext cx="11150600" cy="3924649"/>
          </a:xfrm>
        </p:spPr>
        <p:txBody>
          <a:bodyPr/>
          <a:lstStyle/>
          <a:p>
            <a:r>
              <a:rPr lang="en-FR" sz="4000" dirty="0"/>
              <a:t>Naming</a:t>
            </a:r>
          </a:p>
          <a:p>
            <a:r>
              <a:rPr lang="en-US" sz="4000" dirty="0"/>
              <a:t>C</a:t>
            </a:r>
            <a:r>
              <a:rPr lang="en-FR" sz="4000" dirty="0"/>
              <a:t>omments</a:t>
            </a:r>
          </a:p>
          <a:p>
            <a:r>
              <a:rPr lang="en-US" sz="4000" dirty="0"/>
              <a:t>F</a:t>
            </a:r>
            <a:r>
              <a:rPr lang="en-FR" sz="4000" dirty="0"/>
              <a:t>ormatting</a:t>
            </a:r>
          </a:p>
          <a:p>
            <a:r>
              <a:rPr lang="en-FR" sz="4000" dirty="0"/>
              <a:t>functions</a:t>
            </a:r>
          </a:p>
        </p:txBody>
      </p:sp>
      <p:pic>
        <p:nvPicPr>
          <p:cNvPr id="3074" name="Picture 2" descr="bath in a barrel">
            <a:extLst>
              <a:ext uri="{FF2B5EF4-FFF2-40B4-BE49-F238E27FC236}">
                <a16:creationId xmlns:a16="http://schemas.microsoft.com/office/drawing/2014/main" id="{4FF2CCB7-9A28-0546-B50D-AB922D38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225" y="1568486"/>
            <a:ext cx="3588706" cy="35887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3615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205CB3-77EC-664C-B0FA-7CBCB38DE722}" vid="{56A674BC-922A-C744-8327-F41F6F288ED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Material</Template>
  <TotalTime>374</TotalTime>
  <Words>4220</Words>
  <Application>Microsoft Macintosh PowerPoint</Application>
  <PresentationFormat>Widescreen</PresentationFormat>
  <Paragraphs>600</Paragraphs>
  <Slides>72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Barmeno Std Regular</vt:lpstr>
      <vt:lpstr>Barmeno-Regular</vt:lpstr>
      <vt:lpstr>Bangers</vt:lpstr>
      <vt:lpstr>Courier</vt:lpstr>
      <vt:lpstr>Arial</vt:lpstr>
      <vt:lpstr>Wingdings</vt:lpstr>
      <vt:lpstr>Nunito Sans</vt:lpstr>
      <vt:lpstr>Barmeno Std Medium</vt:lpstr>
      <vt:lpstr>Consolas</vt:lpstr>
      <vt:lpstr>Material</vt:lpstr>
      <vt:lpstr>Clean code</vt:lpstr>
      <vt:lpstr>Your definition of clean code</vt:lpstr>
      <vt:lpstr>A word on the book</vt:lpstr>
      <vt:lpstr>PowerPoint Presentation</vt:lpstr>
      <vt:lpstr>Time spent by programmers at work</vt:lpstr>
      <vt:lpstr>What is bad code ?</vt:lpstr>
      <vt:lpstr>Code smells are warning signs in the code</vt:lpstr>
      <vt:lpstr>“The only valid measurement of code quality is the number of WTFs per minute” – Robert C. Martin</vt:lpstr>
      <vt:lpstr>4 big topics</vt:lpstr>
      <vt:lpstr>Names must reveal your intentions</vt:lpstr>
      <vt:lpstr>Avoid Disinformation</vt:lpstr>
      <vt:lpstr>Use meaningful names in their self context</vt:lpstr>
      <vt:lpstr>Good names length</vt:lpstr>
      <vt:lpstr>Avoid Encodings</vt:lpstr>
      <vt:lpstr>Class Names</vt:lpstr>
      <vt:lpstr>PowerPoint Presentation</vt:lpstr>
      <vt:lpstr>PowerPoint Presentation</vt:lpstr>
      <vt:lpstr>Use an ubiquitous language</vt:lpstr>
      <vt:lpstr>What about comments ?</vt:lpstr>
      <vt:lpstr>Redundant comments</vt:lpstr>
      <vt:lpstr>Misleading comments can contain lies</vt:lpstr>
      <vt:lpstr>Don't leave commented out code in your codebase</vt:lpstr>
      <vt:lpstr>Don't have journal comments Use your source control instead</vt:lpstr>
      <vt:lpstr>Comments are noise</vt:lpstr>
      <vt:lpstr>Valid use of comments</vt:lpstr>
      <vt:lpstr>Public API comments</vt:lpstr>
      <vt:lpstr>Legal comments</vt:lpstr>
      <vt:lpstr>TODO comments</vt:lpstr>
      <vt:lpstr>Explanation of intent</vt:lpstr>
      <vt:lpstr>One-sentence documentation comments  – peter hilton</vt:lpstr>
      <vt:lpstr>What about formatting ?</vt:lpstr>
      <vt:lpstr>Use consistent capitalization</vt:lpstr>
      <vt:lpstr>Use consistent capitalization</vt:lpstr>
      <vt:lpstr>Unsustainable Spacing</vt:lpstr>
      <vt:lpstr>How many programmers lay out their code</vt:lpstr>
      <vt:lpstr>How people read</vt:lpstr>
      <vt:lpstr>PowerPoint Presentation</vt:lpstr>
      <vt:lpstr>PowerPoint Presentation</vt:lpstr>
      <vt:lpstr>Indentation can reveal things</vt:lpstr>
      <vt:lpstr>Functions</vt:lpstr>
      <vt:lpstr>Functions Should be Small (no longer than about 6 or so lines long)</vt:lpstr>
      <vt:lpstr>Functions Should Do Only One Thing</vt:lpstr>
      <vt:lpstr>Use Descriptive Names</vt:lpstr>
      <vt:lpstr>Function Arguments</vt:lpstr>
      <vt:lpstr>Monadic Functions</vt:lpstr>
      <vt:lpstr>Diadic Functions</vt:lpstr>
      <vt:lpstr>Command/Query Separation</vt:lpstr>
      <vt:lpstr>Command/Query Separation</vt:lpstr>
      <vt:lpstr>conditional that performs various actions depending on object type or properties. </vt:lpstr>
      <vt:lpstr>Tell-Don't-Ask principle Replace Conditional with Polymorphism</vt:lpstr>
      <vt:lpstr>Prefer Exceptions to Returning Error Codes</vt:lpstr>
      <vt:lpstr>streams</vt:lpstr>
      <vt:lpstr>PowerPoint Presentation</vt:lpstr>
      <vt:lpstr>PowerPoint Presentation</vt:lpstr>
      <vt:lpstr>PowerPoint Presentation</vt:lpstr>
      <vt:lpstr>PowerPoint Presentation</vt:lpstr>
      <vt:lpstr>Rule number 1</vt:lpstr>
      <vt:lpstr>CODE SMELLS</vt:lpstr>
      <vt:lpstr>exercises</vt:lpstr>
      <vt:lpstr>Exercise 1</vt:lpstr>
      <vt:lpstr>PowerPoint Presentation</vt:lpstr>
      <vt:lpstr>Exercise 2</vt:lpstr>
      <vt:lpstr>Exercise 3</vt:lpstr>
      <vt:lpstr>Exercise 3</vt:lpstr>
      <vt:lpstr>Exercise 3</vt:lpstr>
      <vt:lpstr>Exercise 4</vt:lpstr>
      <vt:lpstr>Acronyms please</vt:lpstr>
      <vt:lpstr>Clean code acronyms cheat sheet</vt:lpstr>
      <vt:lpstr>“Always code as if the guy who ends up maintaining your code will be a violent psychopath who knows where you live”  - Martin Golding </vt:lpstr>
      <vt:lpstr>PowerPoint Presentation</vt:lpstr>
      <vt:lpstr>PowerPoint Presentation</vt:lpstr>
      <vt:lpstr>4 square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Yoan Thirion</dc:creator>
  <cp:lastModifiedBy>Yoan Thirion</cp:lastModifiedBy>
  <cp:revision>35</cp:revision>
  <dcterms:created xsi:type="dcterms:W3CDTF">2020-10-20T12:29:17Z</dcterms:created>
  <dcterms:modified xsi:type="dcterms:W3CDTF">2022-09-12T19:19:31Z</dcterms:modified>
</cp:coreProperties>
</file>